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sldIdLst>
    <p:sldId id="273" r:id="rId2"/>
    <p:sldId id="275" r:id="rId3"/>
    <p:sldId id="276" r:id="rId4"/>
    <p:sldId id="290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9144000" cy="6858000" type="screen4x3"/>
  <p:notesSz cx="6954838" cy="92360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BD3"/>
    <a:srgbClr val="FAA61A"/>
    <a:srgbClr val="F9A51A"/>
    <a:srgbClr val="6A63AC"/>
    <a:srgbClr val="EE3960"/>
    <a:srgbClr val="50BCEB"/>
    <a:srgbClr val="A86127"/>
    <a:srgbClr val="356D90"/>
    <a:srgbClr val="4F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0068" autoAdjust="0"/>
  </p:normalViewPr>
  <p:slideViewPr>
    <p:cSldViewPr>
      <p:cViewPr varScale="1">
        <p:scale>
          <a:sx n="188" d="100"/>
          <a:sy n="188" d="100"/>
        </p:scale>
        <p:origin x="11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4B74D4-B6C5-4EE8-8BF9-8C2CB55638B6}" type="datetimeFigureOut">
              <a:rPr lang="en-CA"/>
              <a:pPr>
                <a:defRPr/>
              </a:pPr>
              <a:t>2020-09-30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64188" cy="4156075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2525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260C9E-6C8B-4E3F-BF8B-C20D2A64CA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161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29FA78-65CC-42AE-A9C7-49924643D0AC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A25DA63-FB46-BB4D-8D22-ABA4B6C9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Quelle </a:t>
            </a:r>
            <a:r>
              <a:rPr lang="en-CA" dirty="0" err="1"/>
              <a:t>élection</a:t>
            </a:r>
            <a:r>
              <a:rPr lang="en-CA" dirty="0"/>
              <a:t>?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C11F9E-5D0A-124D-A60A-EE1730E0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191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Quelle </a:t>
            </a:r>
            <a:r>
              <a:rPr lang="en-CA" dirty="0" err="1"/>
              <a:t>élection</a:t>
            </a:r>
            <a:r>
              <a:rPr lang="en-CA" dirty="0"/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061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02AC6-A5DC-9C47-B7DE-A5164442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Quelle </a:t>
            </a:r>
            <a:r>
              <a:rPr lang="en-CA" dirty="0" err="1"/>
              <a:t>élection</a:t>
            </a:r>
            <a:r>
              <a:rPr lang="en-CA" dirty="0"/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D294-ECC1-A741-9F47-7DA8AEA0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31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BA3439-0CFE-4F46-98A7-436233868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Quelle </a:t>
            </a:r>
            <a:r>
              <a:rPr lang="en-CA" dirty="0" err="1"/>
              <a:t>élection</a:t>
            </a:r>
            <a:r>
              <a:rPr lang="en-CA" dirty="0"/>
              <a:t>?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426E72-F913-4146-8EAC-6218B3EFD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78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1hS5s2uG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8lLlo0PuB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478B51-507A-7D4D-8BFC-E0E956645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01" y="1157589"/>
            <a:ext cx="3973147" cy="3973147"/>
          </a:xfrm>
          <a:prstGeom prst="rect">
            <a:avLst/>
          </a:prstGeom>
        </p:spPr>
      </p:pic>
      <p:pic>
        <p:nvPicPr>
          <p:cNvPr id="307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042025"/>
            <a:ext cx="14430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ZoneTexte 6"/>
          <p:cNvSpPr txBox="1">
            <a:spLocks noChangeArrowheads="1"/>
          </p:cNvSpPr>
          <p:nvPr/>
        </p:nvSpPr>
        <p:spPr bwMode="auto">
          <a:xfrm>
            <a:off x="2046498" y="2443970"/>
            <a:ext cx="5051003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5060"/>
              </a:lnSpc>
              <a:spcBef>
                <a:spcPct val="0"/>
              </a:spcBef>
              <a:buFontTx/>
              <a:buNone/>
            </a:pPr>
            <a:r>
              <a:rPr lang="en-CA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Quelle</a:t>
            </a:r>
            <a:br>
              <a:rPr lang="en-CA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en-CA" alt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élection</a:t>
            </a:r>
            <a:r>
              <a:rPr lang="en-CA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1 </a:t>
            </a: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– Peut-on voter si...?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500F7-7B30-9846-B585-B593C8820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9492">
            <a:off x="4243914" y="2281158"/>
            <a:ext cx="2775139" cy="35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C57C57-9FDD-924D-8050-5459DAB41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352198"/>
            <a:ext cx="2775140" cy="35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7ADCF75-3B9F-C444-B9FE-8084902B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329252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12F07C-D5DB-3D4A-AEEB-FF05C2383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35834">
            <a:off x="5215983" y="4384067"/>
            <a:ext cx="1791742" cy="13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46E456-D40E-034C-AEC3-53798FF52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35076">
            <a:off x="5935191" y="3475973"/>
            <a:ext cx="1791742" cy="13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A40225-01AA-024D-9576-F6E88C3A9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5916">
            <a:off x="4992438" y="2481225"/>
            <a:ext cx="1791742" cy="13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2 </a:t>
            </a: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– Quel palier de gouvernement?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AA7FC6-755D-1049-9E02-EBBCC2E26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352198"/>
            <a:ext cx="2775139" cy="35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4203A4F-B8C3-2E4E-BCE4-871FD726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404301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3 </a:t>
            </a: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– Où suis-je?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D6C656-D2E8-434B-82EF-46FC1F987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9492">
            <a:off x="4243914" y="2281158"/>
            <a:ext cx="2775138" cy="359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253D2-4D23-3041-9241-352300AD7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352198"/>
            <a:ext cx="2775139" cy="359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9CC3432-3434-FF47-A417-E9D29358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330316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Premier tour – 10 minutes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1252E7-1A10-4048-B10B-690524A37E42}"/>
              </a:ext>
            </a:extLst>
          </p:cNvPr>
          <p:cNvGrpSpPr/>
          <p:nvPr/>
        </p:nvGrpSpPr>
        <p:grpSpPr>
          <a:xfrm>
            <a:off x="3346450" y="2852936"/>
            <a:ext cx="2451100" cy="2451100"/>
            <a:chOff x="3346450" y="2852936"/>
            <a:chExt cx="2451100" cy="24511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68EC21-A1EA-5B48-901A-10EB8F14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6450" y="2852936"/>
              <a:ext cx="2451100" cy="245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F17AF16-D406-A04E-BD7E-72FFCDA9468C}"/>
                </a:ext>
              </a:extLst>
            </p:cNvPr>
            <p:cNvSpPr/>
            <p:nvPr/>
          </p:nvSpPr>
          <p:spPr>
            <a:xfrm>
              <a:off x="4445996" y="3952482"/>
              <a:ext cx="252007" cy="2520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907AC2-C9D4-414C-90FE-EE58AA19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43933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Deuxième tour – 10 minutes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6B1309-CB69-EC46-B62F-4373F29B5163}"/>
              </a:ext>
            </a:extLst>
          </p:cNvPr>
          <p:cNvGrpSpPr/>
          <p:nvPr/>
        </p:nvGrpSpPr>
        <p:grpSpPr>
          <a:xfrm>
            <a:off x="3346450" y="2852936"/>
            <a:ext cx="2451100" cy="2451100"/>
            <a:chOff x="3346450" y="2852936"/>
            <a:chExt cx="2451100" cy="24511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5E49DA-6A17-144E-9BFD-DE1C27B52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6450" y="2852936"/>
              <a:ext cx="2451100" cy="245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0F63AA-23A1-0449-BD50-3F709BA16CAE}"/>
                </a:ext>
              </a:extLst>
            </p:cNvPr>
            <p:cNvSpPr/>
            <p:nvPr/>
          </p:nvSpPr>
          <p:spPr>
            <a:xfrm>
              <a:off x="4445996" y="3952482"/>
              <a:ext cx="252007" cy="2520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C1E5169-32CC-F542-AF4A-5247EC095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256177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Troisième tour – 10 minutes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DE635E-31A4-874A-A086-357BDFA1A860}"/>
              </a:ext>
            </a:extLst>
          </p:cNvPr>
          <p:cNvGrpSpPr/>
          <p:nvPr/>
        </p:nvGrpSpPr>
        <p:grpSpPr>
          <a:xfrm>
            <a:off x="3346450" y="2852936"/>
            <a:ext cx="2451100" cy="2451100"/>
            <a:chOff x="3346450" y="2852936"/>
            <a:chExt cx="2451100" cy="24511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185BF5-4229-B344-911A-56ED18410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6450" y="2852936"/>
              <a:ext cx="2451100" cy="245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921B571-43C0-8E4B-B5A9-5A281C85ED84}"/>
                </a:ext>
              </a:extLst>
            </p:cNvPr>
            <p:cNvSpPr/>
            <p:nvPr/>
          </p:nvSpPr>
          <p:spPr>
            <a:xfrm>
              <a:off x="4445996" y="3952482"/>
              <a:ext cx="252007" cy="2520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07FBDF5-AC7F-8742-823F-A5793A88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2035801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Consolidation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Finissez de remplir la fiche de réflexion.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Laquelle de vos réflexions a été la plus utile 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pour répondre aux questions clés?</a:t>
            </a:r>
          </a:p>
          <a:p>
            <a:pPr lvl="0">
              <a:buClr>
                <a:schemeClr val="tx1"/>
              </a:buClr>
            </a:pPr>
            <a:r>
              <a:rPr lang="fr-CA" sz="255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types d’élections y </a:t>
            </a:r>
            <a:r>
              <a:rPr lang="fr-CA" sz="2550" b="1" dirty="0" err="1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a-t-il</a:t>
            </a:r>
            <a:r>
              <a:rPr lang="fr-CA" sz="255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Canada? </a:t>
            </a:r>
          </a:p>
          <a:p>
            <a:pPr lvl="0">
              <a:spcAft>
                <a:spcPts val="1200"/>
              </a:spcAft>
              <a:buClr>
                <a:schemeClr val="tx1"/>
              </a:buClr>
            </a:pPr>
            <a:r>
              <a:rPr lang="fr-CA" sz="255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puis-je participer au processus électoral?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Échangez vos idées en équipe de deux ou en petit groupe. Expliquez vos choix par écrit.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3A1829-EBBF-4441-B104-8407F5F4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148235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38E8AB-A01B-8A41-B1B0-7420998B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6663"/>
            <a:ext cx="8229600" cy="4495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z="7200" dirty="0"/>
          </a:p>
          <a:p>
            <a:pPr marL="0" indent="0" algn="ctr" eaLnBrk="1" hangingPunct="1">
              <a:lnSpc>
                <a:spcPts val="3720"/>
              </a:lnSpc>
              <a:spcAft>
                <a:spcPts val="1200"/>
              </a:spcAft>
              <a:buNone/>
            </a:pP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Quels types d’élections </a:t>
            </a:r>
            <a:b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fr-CA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a-t-il</a:t>
            </a: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 au Canada?</a:t>
            </a: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 eaLnBrk="1" hangingPunct="1">
              <a:buNone/>
            </a:pP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Comment puis-je participer </a:t>
            </a:r>
            <a:b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au processus électoral?</a:t>
            </a:r>
            <a:endParaRPr lang="en-CA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Questions clés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F7B8067-1E23-7047-8380-F86B4000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346768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Réflexion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Pensez à un moment où vous avez dû travailler en équipe, à l’école, à la maison ou dans votre collectivité.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Avez-vous eu à répartir les tâches entre différentes personnes? 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Comment avez-vous décidé qui ferait quoi?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BC0978B-7FA2-884C-A429-415847D2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40033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Réflexion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Selon vous, comment la tâche de gouverner le Canada est-elle divisée?</a:t>
            </a:r>
            <a:endParaRPr lang="fr-CA" sz="2700" b="1" dirty="0">
              <a:solidFill>
                <a:srgbClr val="629B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219658A-71B9-664F-8B44-DD037A2D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44964-5F1B-2944-9704-398CA36FB262}"/>
              </a:ext>
            </a:extLst>
          </p:cNvPr>
          <p:cNvSpPr txBox="1"/>
          <p:nvPr/>
        </p:nvSpPr>
        <p:spPr>
          <a:xfrm>
            <a:off x="539750" y="2648553"/>
            <a:ext cx="2376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Fédéral</a:t>
            </a:r>
            <a:endParaRPr lang="fr-CA" sz="2700" dirty="0"/>
          </a:p>
          <a:p>
            <a:pPr marL="0" lvl="0" indent="0" algn="ctr">
              <a:buNone/>
            </a:pPr>
            <a:b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CA" sz="2700" b="1" dirty="0">
              <a:solidFill>
                <a:srgbClr val="629B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F6DCA-BB20-D54F-A704-10FBE435D5ED}"/>
              </a:ext>
            </a:extLst>
          </p:cNvPr>
          <p:cNvSpPr txBox="1"/>
          <p:nvPr/>
        </p:nvSpPr>
        <p:spPr>
          <a:xfrm>
            <a:off x="3383967" y="2648553"/>
            <a:ext cx="237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</a:t>
            </a:r>
            <a:b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territorial</a:t>
            </a:r>
            <a:endParaRPr lang="fr-CA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EBD121-ECF2-D348-B567-ECB6C780B9C7}"/>
              </a:ext>
            </a:extLst>
          </p:cNvPr>
          <p:cNvSpPr txBox="1"/>
          <p:nvPr/>
        </p:nvSpPr>
        <p:spPr>
          <a:xfrm>
            <a:off x="6228184" y="2648553"/>
            <a:ext cx="237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</a:t>
            </a:r>
            <a:b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local</a:t>
            </a:r>
            <a:endParaRPr lang="fr-CA" sz="27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108F29-B36E-F049-9F77-DD4F34B04250}"/>
              </a:ext>
            </a:extLst>
          </p:cNvPr>
          <p:cNvCxnSpPr>
            <a:cxnSpLocks/>
          </p:cNvCxnSpPr>
          <p:nvPr/>
        </p:nvCxnSpPr>
        <p:spPr>
          <a:xfrm>
            <a:off x="3137808" y="2780928"/>
            <a:ext cx="0" cy="3168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A71933-6527-E347-A43E-017DD0B5A2B7}"/>
              </a:ext>
            </a:extLst>
          </p:cNvPr>
          <p:cNvCxnSpPr>
            <a:cxnSpLocks/>
          </p:cNvCxnSpPr>
          <p:nvPr/>
        </p:nvCxnSpPr>
        <p:spPr>
          <a:xfrm>
            <a:off x="6019800" y="2780928"/>
            <a:ext cx="0" cy="3168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Réflexion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Regardez la vidéo </a:t>
            </a:r>
            <a: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Les trois paliers </a:t>
            </a:r>
            <a:b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 gouvernement</a:t>
            </a: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None/>
            </a:pPr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Quelles responsabilités sont mentionnées dans la vidéo?</a:t>
            </a:r>
            <a:r>
              <a:rPr lang="en-CA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2C30FBC-825A-944F-84CB-B9336A18D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3310743"/>
            <a:ext cx="5004048" cy="25665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97982A2-A230-4B40-922A-5D4E2780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267296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Réflexion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Quelles responsabilités sont mentionnées dans la vidéo?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lvl="0" indent="0">
              <a:buNone/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Discutez-en en équipe de deux, puis présentez </a:t>
            </a:r>
            <a:b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vos idées à la classe.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FB5AF9D-3F5D-EA49-A61D-786ED15D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227963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14705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Regardez la vidéo </a:t>
            </a:r>
            <a: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Les élections </a:t>
            </a:r>
            <a:b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à chaque palier</a:t>
            </a: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2C30FBC-825A-944F-84CB-B9336A18D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59" y="2841872"/>
            <a:ext cx="4870482" cy="253134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65EF014-FD4C-0E4A-AAD8-C94AC758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188347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Les élections à chaque palier</a:t>
            </a:r>
            <a:endParaRPr lang="en-CA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Discutez en équipe de deux :</a:t>
            </a:r>
          </a:p>
          <a:p>
            <a:pPr lvl="0"/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d’une chose que vous venez d’apprendre;</a:t>
            </a:r>
          </a:p>
          <a:p>
            <a:pPr lvl="0"/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d’une question que vous vous posez.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2709C98-752B-9A42-B361-85943FE5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104553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5184378" cy="25922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Votre tâche 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En équipe, réalisez les activités des trois stations d’apprentissage, et remplissez individuellement la </a:t>
            </a:r>
            <a:r>
              <a:rPr lang="fr-CA" sz="2600" b="1" dirty="0">
                <a:latin typeface="Arial" panose="020B0604020202020204" pitchFamily="34" charset="0"/>
                <a:cs typeface="Arial" panose="020B0604020202020204" pitchFamily="34" charset="0"/>
              </a:rPr>
              <a:t>fiche de réflexion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ED1CD-77CE-AE4C-B0C1-BF5AEED22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281131" y="1609740"/>
            <a:ext cx="2088231" cy="270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69A2D6-18EC-8349-9237-89423EF53543}"/>
              </a:ext>
            </a:extLst>
          </p:cNvPr>
          <p:cNvSpPr txBox="1"/>
          <p:nvPr/>
        </p:nvSpPr>
        <p:spPr>
          <a:xfrm>
            <a:off x="539750" y="4077072"/>
            <a:ext cx="752327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Vous aurez besoin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de la fiche de réflexion;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d’un crayon ou d’un stylo.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C83328C-D0CA-6041-9716-1F00B679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102131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Macintosh PowerPoint</Application>
  <PresentationFormat>On-screen Show (4:3)</PresentationFormat>
  <Paragraphs>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2019-04-25T15:14:17Z</dcterms:created>
  <dcterms:modified xsi:type="dcterms:W3CDTF">2020-09-30T13:18:09Z</dcterms:modified>
</cp:coreProperties>
</file>