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58" r:id="rId3"/>
    <p:sldId id="324" r:id="rId4"/>
    <p:sldId id="325" r:id="rId5"/>
    <p:sldId id="257" r:id="rId6"/>
    <p:sldId id="326" r:id="rId7"/>
    <p:sldId id="339" r:id="rId8"/>
    <p:sldId id="348" r:id="rId9"/>
    <p:sldId id="341" r:id="rId10"/>
    <p:sldId id="351" r:id="rId11"/>
    <p:sldId id="342" r:id="rId12"/>
    <p:sldId id="343" r:id="rId13"/>
    <p:sldId id="344" r:id="rId14"/>
    <p:sldId id="345" r:id="rId15"/>
    <p:sldId id="350" r:id="rId16"/>
    <p:sldId id="333" r:id="rId17"/>
    <p:sldId id="335" r:id="rId18"/>
    <p:sldId id="347" r:id="rId19"/>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shaw, Rachel" initials="CR" lastIdx="4" clrIdx="0">
    <p:extLst>
      <p:ext uri="{19B8F6BF-5375-455C-9EA6-DF929625EA0E}">
        <p15:presenceInfo xmlns:p15="http://schemas.microsoft.com/office/powerpoint/2012/main" userId="S-1-5-21-1214440339-1123561945-1417001333-64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3AB"/>
    <a:srgbClr val="413974"/>
    <a:srgbClr val="356D90"/>
    <a:srgbClr val="4FBBEB"/>
    <a:srgbClr val="9CB533"/>
    <a:srgbClr val="395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5" autoAdjust="0"/>
    <p:restoredTop sz="83015" autoAdjust="0"/>
  </p:normalViewPr>
  <p:slideViewPr>
    <p:cSldViewPr>
      <p:cViewPr varScale="1">
        <p:scale>
          <a:sx n="90" d="100"/>
          <a:sy n="90" d="100"/>
        </p:scale>
        <p:origin x="261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CA"/>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BDC6044B-F0CA-4431-8174-1BE1B1D5EAFB}" type="datetimeFigureOut">
              <a:rPr lang="en-CA" smtClean="0"/>
              <a:t>06/07/2021</a:t>
            </a:fld>
            <a:endParaRPr lang="en-CA"/>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19" tIns="46259" rIns="92519" bIns="46259" rtlCol="0" anchor="ctr"/>
          <a:lstStyle/>
          <a:p>
            <a:endParaRPr lang="en-CA"/>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E2328DFD-A35A-4046-A164-181D41F57C69}" type="slidenum">
              <a:rPr lang="en-CA" smtClean="0"/>
              <a:t>‹#›</a:t>
            </a:fld>
            <a:endParaRPr lang="en-CA"/>
          </a:p>
        </p:txBody>
      </p:sp>
    </p:spTree>
    <p:extLst>
      <p:ext uri="{BB962C8B-B14F-4D97-AF65-F5344CB8AC3E}">
        <p14:creationId xmlns:p14="http://schemas.microsoft.com/office/powerpoint/2010/main" val="8491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2328DFD-A35A-4046-A164-181D41F57C69}" type="slidenum">
              <a:rPr lang="en-CA" smtClean="0"/>
              <a:t>1</a:t>
            </a:fld>
            <a:endParaRPr lang="en-CA"/>
          </a:p>
        </p:txBody>
      </p:sp>
    </p:spTree>
    <p:extLst>
      <p:ext uri="{BB962C8B-B14F-4D97-AF65-F5344CB8AC3E}">
        <p14:creationId xmlns:p14="http://schemas.microsoft.com/office/powerpoint/2010/main" val="322975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To begin, have the political members divide the role cards among their group and select a candidate for election.</a:t>
            </a:r>
            <a:r>
              <a:rPr lang="en-CA" dirty="0">
                <a:effectLst/>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328DFD-A35A-4046-A164-181D41F57C69}" type="slidenum">
              <a:rPr lang="en-CA" smtClean="0"/>
              <a:t>10</a:t>
            </a:fld>
            <a:endParaRPr lang="en-CA"/>
          </a:p>
        </p:txBody>
      </p:sp>
    </p:spTree>
    <p:extLst>
      <p:ext uri="{BB962C8B-B14F-4D97-AF65-F5344CB8AC3E}">
        <p14:creationId xmlns:p14="http://schemas.microsoft.com/office/powerpoint/2010/main" val="137767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Set a timer so that all students can see it. The time can be expanded if needed, but the activity will then extend longer.</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Circulate to assist as needed.</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Write a numbered list of the candidates and their political parties on the board to help with the voting process later.</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All students are voters: they will need to show their ID before they can vote. Students can show their student ID or you can hand out the optional voter ID cards and have students make their own ID.</a:t>
            </a:r>
          </a:p>
        </p:txBody>
      </p:sp>
      <p:sp>
        <p:nvSpPr>
          <p:cNvPr id="4" name="Slide Number Placeholder 3"/>
          <p:cNvSpPr>
            <a:spLocks noGrp="1"/>
          </p:cNvSpPr>
          <p:nvPr>
            <p:ph type="sldNum" sz="quarter" idx="10"/>
          </p:nvPr>
        </p:nvSpPr>
        <p:spPr/>
        <p:txBody>
          <a:bodyPr/>
          <a:lstStyle/>
          <a:p>
            <a:fld id="{E2328DFD-A35A-4046-A164-181D41F57C69}" type="slidenum">
              <a:rPr lang="en-CA" smtClean="0"/>
              <a:t>11</a:t>
            </a:fld>
            <a:endParaRPr lang="en-CA"/>
          </a:p>
        </p:txBody>
      </p:sp>
    </p:spTree>
    <p:extLst>
      <p:ext uri="{BB962C8B-B14F-4D97-AF65-F5344CB8AC3E}">
        <p14:creationId xmlns:p14="http://schemas.microsoft.com/office/powerpoint/2010/main" val="188416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Before you begin the campaign, review the classroom norms together. Highlight that students need to keep their questions focused on the issues and proposed solutions.</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If you wish to complete the whole activity in one class period, use a timer to limit the questions and answers to 1 minute per candidate.</a:t>
            </a:r>
          </a:p>
          <a:p>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12</a:t>
            </a:fld>
            <a:endParaRPr lang="en-CA"/>
          </a:p>
        </p:txBody>
      </p:sp>
    </p:spTree>
    <p:extLst>
      <p:ext uri="{BB962C8B-B14F-4D97-AF65-F5344CB8AC3E}">
        <p14:creationId xmlns:p14="http://schemas.microsoft.com/office/powerpoint/2010/main" val="250220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13</a:t>
            </a:fld>
            <a:endParaRPr lang="en-CA"/>
          </a:p>
        </p:txBody>
      </p:sp>
    </p:spTree>
    <p:extLst>
      <p:ext uri="{BB962C8B-B14F-4D97-AF65-F5344CB8AC3E}">
        <p14:creationId xmlns:p14="http://schemas.microsoft.com/office/powerpoint/2010/main" val="396156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Election officers can vote first to demonstrate the process using the poster.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Once all students have voted, election officers count the ballots and report the results to the returning officer (teacher).</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After students vote, they collect their exit card and complete it individually while their classmates vote.</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14</a:t>
            </a:fld>
            <a:endParaRPr lang="en-CA"/>
          </a:p>
        </p:txBody>
      </p:sp>
    </p:spTree>
    <p:extLst>
      <p:ext uri="{BB962C8B-B14F-4D97-AF65-F5344CB8AC3E}">
        <p14:creationId xmlns:p14="http://schemas.microsoft.com/office/powerpoint/2010/main" val="3859535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Congratulate all students on their efforts.</a:t>
            </a:r>
            <a:r>
              <a:rPr lang="en-CA" dirty="0">
                <a:effectLst/>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328DFD-A35A-4046-A164-181D41F57C69}" type="slidenum">
              <a:rPr lang="en-CA" smtClean="0"/>
              <a:t>15</a:t>
            </a:fld>
            <a:endParaRPr lang="en-CA"/>
          </a:p>
        </p:txBody>
      </p:sp>
    </p:spTree>
    <p:extLst>
      <p:ext uri="{BB962C8B-B14F-4D97-AF65-F5344CB8AC3E}">
        <p14:creationId xmlns:p14="http://schemas.microsoft.com/office/powerpoint/2010/main" val="320780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After the video have students Turn and Talk with a partner to discuss how the voter’s experience in a federal election is similar to and different from your experience in our classroom election.</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16</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To maintain a safe and supportive classroom environment, encourage students to focus on the issues and procedures, not on the candidates or other students. For example, you can ask them to think about how the vote was kept secret.</a:t>
            </a:r>
          </a:p>
          <a:p>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17</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18</a:t>
            </a:fld>
            <a:endParaRPr lang="en-CA"/>
          </a:p>
        </p:txBody>
      </p:sp>
    </p:spTree>
    <p:extLst>
      <p:ext uri="{BB962C8B-B14F-4D97-AF65-F5344CB8AC3E}">
        <p14:creationId xmlns:p14="http://schemas.microsoft.com/office/powerpoint/2010/main" val="182877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Encourage students to move around the room and speak with other students. The activity should feel a little chaotic. Do not give them any clarification on the question. </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2</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3</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Announce the winning side, then ask these questions</a:t>
            </a:r>
          </a:p>
        </p:txBody>
      </p:sp>
      <p:sp>
        <p:nvSpPr>
          <p:cNvPr id="4" name="Slide Number Placeholder 3"/>
          <p:cNvSpPr>
            <a:spLocks noGrp="1"/>
          </p:cNvSpPr>
          <p:nvPr>
            <p:ph type="sldNum" sz="quarter" idx="10"/>
          </p:nvPr>
        </p:nvSpPr>
        <p:spPr/>
        <p:txBody>
          <a:bodyPr/>
          <a:lstStyle/>
          <a:p>
            <a:fld id="{E2328DFD-A35A-4046-A164-181D41F57C69}" type="slidenum">
              <a:rPr lang="en-CA" smtClean="0"/>
              <a:t>4</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Explain that in a real election, many processes are in place to help everyone participate fairly. Through this activity, students will explore a variety of ways we can take part in federal elections.</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5</a:t>
            </a:fld>
            <a:endParaRPr lang="en-CA"/>
          </a:p>
        </p:txBody>
      </p:sp>
    </p:spTree>
    <p:extLst>
      <p:ext uri="{BB962C8B-B14F-4D97-AF65-F5344CB8AC3E}">
        <p14:creationId xmlns:p14="http://schemas.microsoft.com/office/powerpoint/2010/main" val="183459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During this election, you (the teacher) will act as the returning officer. This is the person responsible for conducting the election in the electoral district where they live. Returning officers are eligible to vote, like any other citizen.</a:t>
            </a:r>
            <a:r>
              <a:rPr lang="en-CA" dirty="0">
                <a:effectLst/>
              </a:rPr>
              <a:t> </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6</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Some ideas to prompt student thinking are in the teachers’ guide.</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Write their ideas on the board, then choose two or three key issues together.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Explain that students will work in small groups to understand one issue and propose solutions. This will be their party’s platform.</a:t>
            </a:r>
          </a:p>
          <a:p>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7</a:t>
            </a:fld>
            <a:endParaRPr lang="en-CA"/>
          </a:p>
        </p:txBody>
      </p:sp>
    </p:spTree>
    <p:extLst>
      <p:ext uri="{BB962C8B-B14F-4D97-AF65-F5344CB8AC3E}">
        <p14:creationId xmlns:p14="http://schemas.microsoft.com/office/powerpoint/2010/main" val="357083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Select two students to be the election officers.</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There are five roles in each political party. If groups are larger, some roles can be shared between two or more students. The activity is designed for no more than six political parties.</a:t>
            </a:r>
            <a:r>
              <a:rPr lang="en-CA" dirty="0">
                <a:effectLst/>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328DFD-A35A-4046-A164-181D41F57C69}" type="slidenum">
              <a:rPr lang="en-CA" smtClean="0"/>
              <a:t>8</a:t>
            </a:fld>
            <a:endParaRPr lang="en-CA"/>
          </a:p>
        </p:txBody>
      </p:sp>
    </p:spTree>
    <p:extLst>
      <p:ext uri="{BB962C8B-B14F-4D97-AF65-F5344CB8AC3E}">
        <p14:creationId xmlns:p14="http://schemas.microsoft.com/office/powerpoint/2010/main" val="172956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To begin, have the election officers use the manual to affirm the solemn declaration and do the </a:t>
            </a:r>
            <a:r>
              <a:rPr lang="en-CA" sz="1200" i="1" kern="1200" dirty="0">
                <a:solidFill>
                  <a:schemeClr val="tx1"/>
                </a:solidFill>
                <a:effectLst/>
                <a:latin typeface="+mn-lt"/>
                <a:ea typeface="+mn-ea"/>
                <a:cs typeface="+mn-cs"/>
              </a:rPr>
              <a:t>Does It Count?</a:t>
            </a:r>
            <a:r>
              <a:rPr lang="en-CA" sz="1200" kern="1200" dirty="0">
                <a:solidFill>
                  <a:schemeClr val="tx1"/>
                </a:solidFill>
                <a:effectLst/>
                <a:latin typeface="+mn-lt"/>
                <a:ea typeface="+mn-ea"/>
                <a:cs typeface="+mn-cs"/>
              </a:rPr>
              <a:t> Activity.</a:t>
            </a:r>
            <a:r>
              <a:rPr lang="en-CA" dirty="0">
                <a:effectLst/>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328DFD-A35A-4046-A164-181D41F57C69}" type="slidenum">
              <a:rPr lang="en-CA" smtClean="0"/>
              <a:t>9</a:t>
            </a:fld>
            <a:endParaRPr lang="en-CA"/>
          </a:p>
        </p:txBody>
      </p:sp>
    </p:spTree>
    <p:extLst>
      <p:ext uri="{BB962C8B-B14F-4D97-AF65-F5344CB8AC3E}">
        <p14:creationId xmlns:p14="http://schemas.microsoft.com/office/powerpoint/2010/main" val="79840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45627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69469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224063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solidFill>
                  <a:srgbClr val="395B20"/>
                </a:solidFill>
                <a:latin typeface="Arial" panose="020B0604020202020204" pitchFamily="34" charset="0"/>
                <a:cs typeface="Arial" panose="020B0604020202020204" pitchFamily="34" charset="0"/>
              </a:defRPr>
            </a:lvl1pPr>
          </a:lstStyle>
          <a:p>
            <a:endParaRPr lang="en-CA" dirty="0"/>
          </a:p>
        </p:txBody>
      </p:sp>
      <p:sp>
        <p:nvSpPr>
          <p:cNvPr id="5" name="Footer Placeholder 4"/>
          <p:cNvSpPr>
            <a:spLocks noGrp="1"/>
          </p:cNvSpPr>
          <p:nvPr>
            <p:ph type="ftr" sz="quarter" idx="11"/>
          </p:nvPr>
        </p:nvSpPr>
        <p:spPr/>
        <p:txBody>
          <a:bodyPr/>
          <a:lstStyle>
            <a:lvl1pPr>
              <a:defRPr b="0">
                <a:solidFill>
                  <a:srgbClr val="356D90"/>
                </a:solidFill>
                <a:latin typeface="Arial" panose="020B0604020202020204" pitchFamily="34" charset="0"/>
                <a:cs typeface="Arial" panose="020B0604020202020204" pitchFamily="34" charset="0"/>
              </a:defRPr>
            </a:lvl1pPr>
          </a:lstStyle>
          <a:p>
            <a:r>
              <a:rPr lang="en-CA" dirty="0"/>
              <a:t>Does Voting Matter?</a:t>
            </a:r>
          </a:p>
        </p:txBody>
      </p:sp>
      <p:sp>
        <p:nvSpPr>
          <p:cNvPr id="6" name="Slide Number Placeholder 5"/>
          <p:cNvSpPr>
            <a:spLocks noGrp="1"/>
          </p:cNvSpPr>
          <p:nvPr>
            <p:ph type="sldNum" sz="quarter" idx="12"/>
          </p:nvPr>
        </p:nvSpPr>
        <p:spPr/>
        <p:txBody>
          <a:bodyPr/>
          <a:lstStyle>
            <a:lvl1pPr>
              <a:defRPr b="0">
                <a:solidFill>
                  <a:srgbClr val="356D90"/>
                </a:solidFill>
                <a:latin typeface="Arial" panose="020B0604020202020204" pitchFamily="34" charset="0"/>
                <a:cs typeface="Arial" panose="020B0604020202020204" pitchFamily="34" charset="0"/>
              </a:defRPr>
            </a:lvl1pPr>
          </a:lstStyle>
          <a:p>
            <a:fld id="{6EE9CC64-E1AB-452A-863F-96DDDA204470}" type="slidenum">
              <a:rPr lang="en-CA" smtClean="0"/>
              <a:pPr/>
              <a:t>‹#›</a:t>
            </a:fld>
            <a:endParaRPr lang="en-CA" dirty="0"/>
          </a:p>
        </p:txBody>
      </p:sp>
    </p:spTree>
    <p:extLst>
      <p:ext uri="{BB962C8B-B14F-4D97-AF65-F5344CB8AC3E}">
        <p14:creationId xmlns:p14="http://schemas.microsoft.com/office/powerpoint/2010/main" val="51634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74130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dirty="0"/>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5346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a:t>Does Voting Matter?</a:t>
            </a:r>
          </a:p>
        </p:txBody>
      </p:sp>
      <p:sp>
        <p:nvSpPr>
          <p:cNvPr id="9" name="Slide Number Placeholder 8"/>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9655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a:t>Does Voting Matter?</a:t>
            </a:r>
          </a:p>
        </p:txBody>
      </p:sp>
      <p:sp>
        <p:nvSpPr>
          <p:cNvPr id="5" name="Slide Number Placeholder 4"/>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85194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a:t>Does Voting Matter?</a:t>
            </a:r>
          </a:p>
        </p:txBody>
      </p:sp>
      <p:sp>
        <p:nvSpPr>
          <p:cNvPr id="4" name="Slide Number Placeholder 3"/>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73708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8241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59813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Does Voting Matter?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CC64-E1AB-452A-863F-96DDDA204470}" type="slidenum">
              <a:rPr lang="en-CA" smtClean="0"/>
              <a:t>‹#›</a:t>
            </a:fld>
            <a:endParaRPr lang="en-CA"/>
          </a:p>
        </p:txBody>
      </p:sp>
    </p:spTree>
    <p:extLst>
      <p:ext uri="{BB962C8B-B14F-4D97-AF65-F5344CB8AC3E}">
        <p14:creationId xmlns:p14="http://schemas.microsoft.com/office/powerpoint/2010/main" val="350750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youtu.be/1pgINpu2Hj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473688" y="2276872"/>
            <a:ext cx="4196625" cy="2123658"/>
          </a:xfrm>
          <a:prstGeom prst="rect">
            <a:avLst/>
          </a:prstGeom>
          <a:noFill/>
        </p:spPr>
        <p:txBody>
          <a:bodyPr wrap="square" rtlCol="0">
            <a:spAutoFit/>
          </a:bodyPr>
          <a:lstStyle/>
          <a:p>
            <a:pPr algn="ctr"/>
            <a:r>
              <a:rPr lang="en-CA" sz="4400" b="1" dirty="0">
                <a:solidFill>
                  <a:srgbClr val="6A63AB"/>
                </a:solidFill>
                <a:latin typeface="Arial" panose="020B0604020202020204" pitchFamily="34" charset="0"/>
                <a:cs typeface="Arial" panose="020B0604020202020204" pitchFamily="34" charset="0"/>
              </a:rPr>
              <a:t>Election Simulation Toolkit</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44" y="6042137"/>
            <a:ext cx="1442460" cy="411199"/>
          </a:xfrm>
          <a:prstGeom prst="rect">
            <a:avLst/>
          </a:prstGeom>
        </p:spPr>
      </p:pic>
      <p:pic>
        <p:nvPicPr>
          <p:cNvPr id="1027" name="Picture 3" descr="P:\Civic Ed\Design Files\Elections &amp; Democracy\Web_JPG\Thumbnails\JPG\Thumbnail_ElectionSimula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43097" r="7841"/>
          <a:stretch/>
        </p:blipFill>
        <p:spPr bwMode="auto">
          <a:xfrm>
            <a:off x="6670313" y="1628800"/>
            <a:ext cx="373852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65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9552" y="1770140"/>
            <a:ext cx="8229600" cy="44671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Activity</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Espace réservé du numéro de diapositive 3">
            <a:extLst>
              <a:ext uri="{FF2B5EF4-FFF2-40B4-BE49-F238E27FC236}">
                <a16:creationId xmlns:a16="http://schemas.microsoft.com/office/drawing/2014/main" id="{C7D435AE-2868-CB4E-BD34-092915E77157}"/>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latin typeface="Arial" panose="020B0604020202020204" pitchFamily="34" charset="0"/>
                <a:cs typeface="Arial" panose="020B0604020202020204" pitchFamily="34" charset="0"/>
              </a:rPr>
              <a:t>10</a:t>
            </a:fld>
            <a:endParaRPr lang="en-CA" dirty="0">
              <a:solidFill>
                <a:srgbClr val="6A63AB"/>
              </a:solidFill>
              <a:latin typeface="Arial" panose="020B0604020202020204" pitchFamily="34" charset="0"/>
              <a:cs typeface="Arial" panose="020B0604020202020204" pitchFamily="34" charset="0"/>
            </a:endParaRPr>
          </a:p>
        </p:txBody>
      </p:sp>
      <p:sp>
        <p:nvSpPr>
          <p:cNvPr id="15" name="Espace réservé du pied de page 7">
            <a:extLst>
              <a:ext uri="{FF2B5EF4-FFF2-40B4-BE49-F238E27FC236}">
                <a16:creationId xmlns:a16="http://schemas.microsoft.com/office/drawing/2014/main" id="{2BA5320E-A14F-0446-AAD4-8B2268F79765}"/>
              </a:ext>
            </a:extLst>
          </p:cNvPr>
          <p:cNvSpPr>
            <a:spLocks noGrp="1"/>
          </p:cNvSpPr>
          <p:nvPr>
            <p:ph type="ftr" sz="quarter" idx="11"/>
          </p:nvPr>
        </p:nvSpPr>
        <p:spPr>
          <a:xfrm>
            <a:off x="3124200" y="6356350"/>
            <a:ext cx="2895600" cy="365125"/>
          </a:xfrm>
        </p:spPr>
        <p:txBody>
          <a:bodyPr/>
          <a:lstStyle/>
          <a:p>
            <a:r>
              <a:rPr lang="en-CA" dirty="0">
                <a:solidFill>
                  <a:srgbClr val="6A63AB"/>
                </a:solidFill>
                <a:latin typeface="Arial" panose="020B0604020202020204" pitchFamily="34" charset="0"/>
                <a:cs typeface="Arial" panose="020B0604020202020204" pitchFamily="34" charset="0"/>
              </a:rPr>
              <a:t>Election Simulation Toolkit</a:t>
            </a:r>
          </a:p>
        </p:txBody>
      </p:sp>
      <p:sp>
        <p:nvSpPr>
          <p:cNvPr id="17" name="Title 4">
            <a:extLst>
              <a:ext uri="{FF2B5EF4-FFF2-40B4-BE49-F238E27FC236}">
                <a16:creationId xmlns:a16="http://schemas.microsoft.com/office/drawing/2014/main" id="{0D33C9FC-263A-4B49-A1FD-F236AB216FEB}"/>
              </a:ext>
            </a:extLst>
          </p:cNvPr>
          <p:cNvSpPr>
            <a:spLocks noGrp="1"/>
          </p:cNvSpPr>
          <p:nvPr>
            <p:ph type="title"/>
          </p:nvPr>
        </p:nvSpPr>
        <p:spPr>
          <a:xfrm>
            <a:off x="576365" y="1307270"/>
            <a:ext cx="8071867" cy="744286"/>
          </a:xfrm>
        </p:spPr>
        <p:txBody>
          <a:bodyPr anchor="t">
            <a:noAutofit/>
          </a:bodyPr>
          <a:lstStyle/>
          <a:p>
            <a:pPr algn="l">
              <a:spcAft>
                <a:spcPts val="1200"/>
              </a:spcAft>
            </a:pPr>
            <a:r>
              <a:rPr lang="en-CA" sz="3600" b="1" dirty="0">
                <a:latin typeface="Arial" panose="020B0604020202020204" pitchFamily="34" charset="0"/>
                <a:cs typeface="Arial" panose="020B0604020202020204" pitchFamily="34" charset="0"/>
              </a:rPr>
              <a:t>Getting ready</a:t>
            </a:r>
            <a:endParaRPr lang="en-CA" sz="2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5CEE006-8F85-BC44-B6C4-C438E2DE4229}"/>
              </a:ext>
            </a:extLst>
          </p:cNvPr>
          <p:cNvSpPr txBox="1"/>
          <p:nvPr/>
        </p:nvSpPr>
        <p:spPr>
          <a:xfrm>
            <a:off x="576365" y="2204864"/>
            <a:ext cx="5795835" cy="2231380"/>
          </a:xfrm>
          <a:prstGeom prst="rect">
            <a:avLst/>
          </a:prstGeom>
          <a:noFill/>
        </p:spPr>
        <p:txBody>
          <a:bodyPr wrap="square" rtlCol="0">
            <a:spAutoFit/>
          </a:bodyPr>
          <a:lstStyle/>
          <a:p>
            <a:pPr>
              <a:spcAft>
                <a:spcPts val="1800"/>
              </a:spcAft>
            </a:pPr>
            <a:r>
              <a:rPr lang="en-US" sz="3000" b="1" u="sng" dirty="0">
                <a:solidFill>
                  <a:srgbClr val="6A63AB"/>
                </a:solidFill>
                <a:latin typeface="Arial" panose="020B0604020202020204" pitchFamily="34" charset="0"/>
                <a:cs typeface="Arial" panose="020B0604020202020204" pitchFamily="34" charset="0"/>
              </a:rPr>
              <a:t>The political party members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Role cards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Speech template</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Campaign research notes</a:t>
            </a:r>
          </a:p>
        </p:txBody>
      </p:sp>
      <p:sp>
        <p:nvSpPr>
          <p:cNvPr id="19" name="Rectangle 18">
            <a:extLst>
              <a:ext uri="{FF2B5EF4-FFF2-40B4-BE49-F238E27FC236}">
                <a16:creationId xmlns:a16="http://schemas.microsoft.com/office/drawing/2014/main" id="{857F6156-F5EF-6A4A-B167-5B0801ABE2E3}"/>
              </a:ext>
            </a:extLst>
          </p:cNvPr>
          <p:cNvSpPr/>
          <p:nvPr/>
        </p:nvSpPr>
        <p:spPr>
          <a:xfrm>
            <a:off x="6444208" y="-1"/>
            <a:ext cx="2699792" cy="740687"/>
          </a:xfrm>
          <a:prstGeom prst="rect">
            <a:avLst/>
          </a:prstGeom>
          <a:solidFill>
            <a:srgbClr val="4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Introduction</a:t>
            </a:r>
          </a:p>
        </p:txBody>
      </p:sp>
      <p:pic>
        <p:nvPicPr>
          <p:cNvPr id="3" name="Picture 2" descr="Graphical user interface, text, application&#10;&#10;Description automatically generated">
            <a:extLst>
              <a:ext uri="{FF2B5EF4-FFF2-40B4-BE49-F238E27FC236}">
                <a16:creationId xmlns:a16="http://schemas.microsoft.com/office/drawing/2014/main" id="{14326A68-637A-1F4D-9C59-E3C2E92D64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6966" y="2051556"/>
            <a:ext cx="4007034" cy="3096344"/>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E2420AF9-2742-1444-8203-1FB968D266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730" y="3340364"/>
            <a:ext cx="4221506" cy="3262073"/>
          </a:xfrm>
          <a:prstGeom prst="rect">
            <a:avLst/>
          </a:prstGeom>
        </p:spPr>
      </p:pic>
    </p:spTree>
    <p:extLst>
      <p:ext uri="{BB962C8B-B14F-4D97-AF65-F5344CB8AC3E}">
        <p14:creationId xmlns:p14="http://schemas.microsoft.com/office/powerpoint/2010/main" val="8503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9552" y="1770140"/>
            <a:ext cx="8229600" cy="44671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Activity</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numéro de diapositive 3">
            <a:extLst>
              <a:ext uri="{FF2B5EF4-FFF2-40B4-BE49-F238E27FC236}">
                <a16:creationId xmlns:a16="http://schemas.microsoft.com/office/drawing/2014/main" id="{CEA8BC2E-598C-5342-9ED8-403E36CDD454}"/>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latin typeface="Arial" panose="020B0604020202020204" pitchFamily="34" charset="0"/>
                <a:cs typeface="Arial" panose="020B0604020202020204" pitchFamily="34" charset="0"/>
              </a:rPr>
              <a:t>11</a:t>
            </a:fld>
            <a:endParaRPr lang="en-CA" dirty="0">
              <a:solidFill>
                <a:srgbClr val="6A63AB"/>
              </a:solidFill>
              <a:latin typeface="Arial" panose="020B0604020202020204" pitchFamily="34" charset="0"/>
              <a:cs typeface="Arial" panose="020B0604020202020204" pitchFamily="34" charset="0"/>
            </a:endParaRPr>
          </a:p>
        </p:txBody>
      </p:sp>
      <p:sp>
        <p:nvSpPr>
          <p:cNvPr id="14" name="Espace réservé du pied de page 7">
            <a:extLst>
              <a:ext uri="{FF2B5EF4-FFF2-40B4-BE49-F238E27FC236}">
                <a16:creationId xmlns:a16="http://schemas.microsoft.com/office/drawing/2014/main" id="{540FCF85-FCAB-9F40-95F5-1B7E56DFF985}"/>
              </a:ext>
            </a:extLst>
          </p:cNvPr>
          <p:cNvSpPr>
            <a:spLocks noGrp="1"/>
          </p:cNvSpPr>
          <p:nvPr>
            <p:ph type="ftr" sz="quarter" idx="11"/>
          </p:nvPr>
        </p:nvSpPr>
        <p:spPr>
          <a:xfrm>
            <a:off x="3124200" y="6356350"/>
            <a:ext cx="2895600" cy="365125"/>
          </a:xfrm>
        </p:spPr>
        <p:txBody>
          <a:bodyPr/>
          <a:lstStyle/>
          <a:p>
            <a:r>
              <a:rPr lang="en-CA" dirty="0">
                <a:solidFill>
                  <a:srgbClr val="6A63AB"/>
                </a:solidFill>
                <a:latin typeface="Arial" panose="020B0604020202020204" pitchFamily="34" charset="0"/>
                <a:cs typeface="Arial" panose="020B0604020202020204" pitchFamily="34" charset="0"/>
              </a:rPr>
              <a:t>Election Simulation Toolkit</a:t>
            </a:r>
          </a:p>
        </p:txBody>
      </p:sp>
      <p:sp>
        <p:nvSpPr>
          <p:cNvPr id="19" name="TextBox 18">
            <a:extLst>
              <a:ext uri="{FF2B5EF4-FFF2-40B4-BE49-F238E27FC236}">
                <a16:creationId xmlns:a16="http://schemas.microsoft.com/office/drawing/2014/main" id="{236E42DA-8D58-B14C-A2C7-53A00AB9CA68}"/>
              </a:ext>
            </a:extLst>
          </p:cNvPr>
          <p:cNvSpPr txBox="1"/>
          <p:nvPr/>
        </p:nvSpPr>
        <p:spPr>
          <a:xfrm>
            <a:off x="576365" y="2288773"/>
            <a:ext cx="3851619" cy="2077492"/>
          </a:xfrm>
          <a:prstGeom prst="rect">
            <a:avLst/>
          </a:prstGeom>
          <a:noFill/>
        </p:spPr>
        <p:txBody>
          <a:bodyPr wrap="square" rtlCol="0">
            <a:spAutoFit/>
          </a:bodyPr>
          <a:lstStyle/>
          <a:p>
            <a:pPr>
              <a:spcAft>
                <a:spcPts val="1800"/>
              </a:spcAft>
            </a:pPr>
            <a:r>
              <a:rPr lang="en-US" sz="3000" b="1" u="sng" dirty="0">
                <a:solidFill>
                  <a:srgbClr val="6A63AB"/>
                </a:solidFill>
                <a:latin typeface="Arial" panose="020B0604020202020204" pitchFamily="34" charset="0"/>
                <a:cs typeface="Arial" panose="020B0604020202020204" pitchFamily="34" charset="0"/>
              </a:rPr>
              <a:t>Election officers</a:t>
            </a:r>
          </a:p>
          <a:p>
            <a:pPr>
              <a:spcAft>
                <a:spcPts val="600"/>
              </a:spcAft>
            </a:pPr>
            <a:r>
              <a:rPr lang="en-US" sz="2800" dirty="0">
                <a:latin typeface="Arial" panose="020B0604020202020204" pitchFamily="34" charset="0"/>
                <a:cs typeface="Arial" panose="020B0604020202020204" pitchFamily="34" charset="0"/>
              </a:rPr>
              <a:t>Use the Polling Station Manual to help you set up the polling station.</a:t>
            </a:r>
          </a:p>
        </p:txBody>
      </p:sp>
      <p:sp>
        <p:nvSpPr>
          <p:cNvPr id="20" name="Rectangle 19">
            <a:extLst>
              <a:ext uri="{FF2B5EF4-FFF2-40B4-BE49-F238E27FC236}">
                <a16:creationId xmlns:a16="http://schemas.microsoft.com/office/drawing/2014/main" id="{3B861867-1E6E-D644-BC96-A79CAC64A793}"/>
              </a:ext>
            </a:extLst>
          </p:cNvPr>
          <p:cNvSpPr/>
          <p:nvPr/>
        </p:nvSpPr>
        <p:spPr>
          <a:xfrm>
            <a:off x="5364088" y="-1"/>
            <a:ext cx="3779912" cy="740687"/>
          </a:xfrm>
          <a:prstGeom prst="rect">
            <a:avLst/>
          </a:prstGeom>
          <a:solidFill>
            <a:srgbClr val="4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Preparing the campaign</a:t>
            </a:r>
          </a:p>
        </p:txBody>
      </p:sp>
      <p:sp>
        <p:nvSpPr>
          <p:cNvPr id="21" name="TextBox 20">
            <a:extLst>
              <a:ext uri="{FF2B5EF4-FFF2-40B4-BE49-F238E27FC236}">
                <a16:creationId xmlns:a16="http://schemas.microsoft.com/office/drawing/2014/main" id="{D23CA34C-2918-4A42-B57E-4B579AB496F2}"/>
              </a:ext>
            </a:extLst>
          </p:cNvPr>
          <p:cNvSpPr txBox="1"/>
          <p:nvPr/>
        </p:nvSpPr>
        <p:spPr>
          <a:xfrm>
            <a:off x="4835181" y="2288773"/>
            <a:ext cx="3851619" cy="2539157"/>
          </a:xfrm>
          <a:prstGeom prst="rect">
            <a:avLst/>
          </a:prstGeom>
          <a:noFill/>
        </p:spPr>
        <p:txBody>
          <a:bodyPr wrap="square" rtlCol="0">
            <a:spAutoFit/>
          </a:bodyPr>
          <a:lstStyle/>
          <a:p>
            <a:pPr>
              <a:spcAft>
                <a:spcPts val="1800"/>
              </a:spcAft>
            </a:pPr>
            <a:r>
              <a:rPr lang="en-US" sz="3000" b="1" u="sng" dirty="0">
                <a:solidFill>
                  <a:srgbClr val="6A63AB"/>
                </a:solidFill>
                <a:latin typeface="Arial" panose="020B0604020202020204" pitchFamily="34" charset="0"/>
                <a:cs typeface="Arial" panose="020B0604020202020204" pitchFamily="34" charset="0"/>
              </a:rPr>
              <a:t>Political party members</a:t>
            </a:r>
          </a:p>
          <a:p>
            <a:pPr>
              <a:spcAft>
                <a:spcPts val="600"/>
              </a:spcAft>
            </a:pPr>
            <a:r>
              <a:rPr lang="en-US" sz="2800" dirty="0">
                <a:latin typeface="Arial" panose="020B0604020202020204" pitchFamily="34" charset="0"/>
                <a:cs typeface="Arial" panose="020B0604020202020204" pitchFamily="34" charset="0"/>
              </a:rPr>
              <a:t>Use your role card to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help you prepare your </a:t>
            </a:r>
            <a:br>
              <a:rPr lang="en-US" sz="2800">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campaign.</a:t>
            </a:r>
            <a:endParaRPr lang="en-US" sz="28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88239CB-5070-E140-AECD-118A5E713A4C}"/>
              </a:ext>
            </a:extLst>
          </p:cNvPr>
          <p:cNvSpPr txBox="1"/>
          <p:nvPr/>
        </p:nvSpPr>
        <p:spPr>
          <a:xfrm>
            <a:off x="539552" y="1555045"/>
            <a:ext cx="9073008" cy="461665"/>
          </a:xfrm>
          <a:prstGeom prst="rect">
            <a:avLst/>
          </a:prstGeom>
          <a:noFill/>
        </p:spPr>
        <p:txBody>
          <a:bodyPr wrap="square" rtlCol="0">
            <a:spAutoFit/>
          </a:bodyPr>
          <a:lstStyle/>
          <a:p>
            <a:pPr>
              <a:spcAft>
                <a:spcPts val="600"/>
              </a:spcAft>
            </a:pPr>
            <a:r>
              <a:rPr lang="en-US" sz="2400" b="1" dirty="0">
                <a:latin typeface="Arial" panose="020B0604020202020204" pitchFamily="34" charset="0"/>
                <a:cs typeface="Arial" panose="020B0604020202020204" pitchFamily="34" charset="0"/>
              </a:rPr>
              <a:t>You will have 15 minutes to prepare the campaign.</a:t>
            </a:r>
          </a:p>
        </p:txBody>
      </p:sp>
    </p:spTree>
    <p:extLst>
      <p:ext uri="{BB962C8B-B14F-4D97-AF65-F5344CB8AC3E}">
        <p14:creationId xmlns:p14="http://schemas.microsoft.com/office/powerpoint/2010/main" val="263760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Activity</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numéro de diapositive 3">
            <a:extLst>
              <a:ext uri="{FF2B5EF4-FFF2-40B4-BE49-F238E27FC236}">
                <a16:creationId xmlns:a16="http://schemas.microsoft.com/office/drawing/2014/main" id="{FBA662E8-E355-BF4A-B794-2D5BED589415}"/>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rPr>
              <a:t>12</a:t>
            </a:fld>
            <a:endParaRPr lang="en-CA" dirty="0">
              <a:solidFill>
                <a:srgbClr val="6A63AB"/>
              </a:solidFill>
            </a:endParaRPr>
          </a:p>
        </p:txBody>
      </p:sp>
      <p:sp>
        <p:nvSpPr>
          <p:cNvPr id="13" name="Espace réservé du pied de page 7">
            <a:extLst>
              <a:ext uri="{FF2B5EF4-FFF2-40B4-BE49-F238E27FC236}">
                <a16:creationId xmlns:a16="http://schemas.microsoft.com/office/drawing/2014/main" id="{EAE1173D-3DFF-3245-AC61-8B536DEA65C8}"/>
              </a:ext>
            </a:extLst>
          </p:cNvPr>
          <p:cNvSpPr>
            <a:spLocks noGrp="1"/>
          </p:cNvSpPr>
          <p:nvPr>
            <p:ph type="ftr" sz="quarter" idx="11"/>
          </p:nvPr>
        </p:nvSpPr>
        <p:spPr>
          <a:xfrm>
            <a:off x="3124200" y="6356350"/>
            <a:ext cx="2895600" cy="365125"/>
          </a:xfrm>
        </p:spPr>
        <p:txBody>
          <a:bodyPr/>
          <a:lstStyle/>
          <a:p>
            <a:r>
              <a:rPr lang="en-CA" dirty="0">
                <a:solidFill>
                  <a:srgbClr val="6A63AB"/>
                </a:solidFill>
              </a:rPr>
              <a:t>Election Simulation Toolkit</a:t>
            </a:r>
          </a:p>
        </p:txBody>
      </p:sp>
      <p:sp>
        <p:nvSpPr>
          <p:cNvPr id="10" name="Title 4">
            <a:extLst>
              <a:ext uri="{FF2B5EF4-FFF2-40B4-BE49-F238E27FC236}">
                <a16:creationId xmlns:a16="http://schemas.microsoft.com/office/drawing/2014/main" id="{B3454EB7-CCC1-AC40-B522-11A3D8823D2E}"/>
              </a:ext>
            </a:extLst>
          </p:cNvPr>
          <p:cNvSpPr>
            <a:spLocks noGrp="1"/>
          </p:cNvSpPr>
          <p:nvPr>
            <p:ph type="title"/>
          </p:nvPr>
        </p:nvSpPr>
        <p:spPr>
          <a:xfrm>
            <a:off x="576365" y="1307270"/>
            <a:ext cx="8071867" cy="744286"/>
          </a:xfrm>
        </p:spPr>
        <p:txBody>
          <a:bodyPr anchor="t">
            <a:noAutofit/>
          </a:bodyPr>
          <a:lstStyle/>
          <a:p>
            <a:pPr algn="l">
              <a:spcAft>
                <a:spcPts val="1200"/>
              </a:spcAft>
            </a:pPr>
            <a:r>
              <a:rPr lang="en-CA" sz="3600" b="1" dirty="0">
                <a:latin typeface="Arial" panose="020B0604020202020204" pitchFamily="34" charset="0"/>
                <a:cs typeface="Arial" panose="020B0604020202020204" pitchFamily="34" charset="0"/>
              </a:rPr>
              <a:t>Candidates deliver their speeches</a:t>
            </a:r>
            <a:endParaRPr lang="en-CA"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F548305-4D75-4248-9389-1E95E1DF8ED4}"/>
              </a:ext>
            </a:extLst>
          </p:cNvPr>
          <p:cNvSpPr txBox="1"/>
          <p:nvPr/>
        </p:nvSpPr>
        <p:spPr>
          <a:xfrm>
            <a:off x="576365" y="2204864"/>
            <a:ext cx="5795835" cy="1031051"/>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One minute each</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Questions from voters</a:t>
            </a:r>
          </a:p>
        </p:txBody>
      </p:sp>
      <p:sp>
        <p:nvSpPr>
          <p:cNvPr id="15" name="Rectangle 14">
            <a:extLst>
              <a:ext uri="{FF2B5EF4-FFF2-40B4-BE49-F238E27FC236}">
                <a16:creationId xmlns:a16="http://schemas.microsoft.com/office/drawing/2014/main" id="{A5CAD571-D3F5-9D41-AC46-D1FB1B4491CC}"/>
              </a:ext>
            </a:extLst>
          </p:cNvPr>
          <p:cNvSpPr/>
          <p:nvPr/>
        </p:nvSpPr>
        <p:spPr>
          <a:xfrm>
            <a:off x="6444208" y="-1"/>
            <a:ext cx="2699792" cy="740687"/>
          </a:xfrm>
          <a:prstGeom prst="rect">
            <a:avLst/>
          </a:prstGeom>
          <a:solidFill>
            <a:srgbClr val="4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Campaigning</a:t>
            </a:r>
          </a:p>
        </p:txBody>
      </p:sp>
    </p:spTree>
    <p:extLst>
      <p:ext uri="{BB962C8B-B14F-4D97-AF65-F5344CB8AC3E}">
        <p14:creationId xmlns:p14="http://schemas.microsoft.com/office/powerpoint/2010/main" val="208650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Activity</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numéro de diapositive 3">
            <a:extLst>
              <a:ext uri="{FF2B5EF4-FFF2-40B4-BE49-F238E27FC236}">
                <a16:creationId xmlns:a16="http://schemas.microsoft.com/office/drawing/2014/main" id="{9E60F0F5-EA66-3744-A4AE-09A797978E59}"/>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rPr>
              <a:t>13</a:t>
            </a:fld>
            <a:endParaRPr lang="en-CA" dirty="0">
              <a:solidFill>
                <a:srgbClr val="6A63AB"/>
              </a:solidFill>
            </a:endParaRPr>
          </a:p>
        </p:txBody>
      </p:sp>
      <p:sp>
        <p:nvSpPr>
          <p:cNvPr id="14" name="Espace réservé du pied de page 7">
            <a:extLst>
              <a:ext uri="{FF2B5EF4-FFF2-40B4-BE49-F238E27FC236}">
                <a16:creationId xmlns:a16="http://schemas.microsoft.com/office/drawing/2014/main" id="{45DF721E-B2B1-804B-900C-A3A6FAE1181C}"/>
              </a:ext>
            </a:extLst>
          </p:cNvPr>
          <p:cNvSpPr>
            <a:spLocks noGrp="1"/>
          </p:cNvSpPr>
          <p:nvPr>
            <p:ph type="ftr" sz="quarter" idx="11"/>
          </p:nvPr>
        </p:nvSpPr>
        <p:spPr>
          <a:xfrm>
            <a:off x="3124200" y="6356350"/>
            <a:ext cx="2895600" cy="365125"/>
          </a:xfrm>
        </p:spPr>
        <p:txBody>
          <a:bodyPr/>
          <a:lstStyle/>
          <a:p>
            <a:r>
              <a:rPr lang="en-CA" dirty="0">
                <a:solidFill>
                  <a:srgbClr val="6A63AB"/>
                </a:solidFill>
              </a:rPr>
              <a:t>Election Simulation Toolkit</a:t>
            </a:r>
          </a:p>
        </p:txBody>
      </p:sp>
      <p:sp>
        <p:nvSpPr>
          <p:cNvPr id="15" name="Title 4">
            <a:extLst>
              <a:ext uri="{FF2B5EF4-FFF2-40B4-BE49-F238E27FC236}">
                <a16:creationId xmlns:a16="http://schemas.microsoft.com/office/drawing/2014/main" id="{8B497FFF-C338-8847-BFE7-5B852D70FAF7}"/>
              </a:ext>
            </a:extLst>
          </p:cNvPr>
          <p:cNvSpPr>
            <a:spLocks noGrp="1"/>
          </p:cNvSpPr>
          <p:nvPr>
            <p:ph type="title"/>
          </p:nvPr>
        </p:nvSpPr>
        <p:spPr>
          <a:xfrm>
            <a:off x="576365" y="1307270"/>
            <a:ext cx="8071867" cy="744286"/>
          </a:xfrm>
        </p:spPr>
        <p:txBody>
          <a:bodyPr anchor="t">
            <a:noAutofit/>
          </a:bodyPr>
          <a:lstStyle/>
          <a:p>
            <a:pPr algn="l">
              <a:spcAft>
                <a:spcPts val="1200"/>
              </a:spcAft>
            </a:pPr>
            <a:r>
              <a:rPr lang="en-CA" sz="3600" b="1" dirty="0">
                <a:latin typeface="Arial" panose="020B0604020202020204" pitchFamily="34" charset="0"/>
                <a:cs typeface="Arial" panose="020B0604020202020204" pitchFamily="34" charset="0"/>
              </a:rPr>
              <a:t>The ballot is secret</a:t>
            </a:r>
            <a:endParaRPr lang="en-CA" sz="2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D15835F-01D8-5447-B11C-75E53BFA0510}"/>
              </a:ext>
            </a:extLst>
          </p:cNvPr>
          <p:cNvSpPr txBox="1"/>
          <p:nvPr/>
        </p:nvSpPr>
        <p:spPr>
          <a:xfrm>
            <a:off x="576365" y="2204864"/>
            <a:ext cx="8071867" cy="3262432"/>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You do not have to support your own party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or candidate if you feel another has done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 better job.</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If you are the candidate, you can vote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for yourself.</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The elected candidate will represent everyone in the class.</a:t>
            </a:r>
          </a:p>
        </p:txBody>
      </p:sp>
      <p:sp>
        <p:nvSpPr>
          <p:cNvPr id="17" name="Rectangle 16">
            <a:extLst>
              <a:ext uri="{FF2B5EF4-FFF2-40B4-BE49-F238E27FC236}">
                <a16:creationId xmlns:a16="http://schemas.microsoft.com/office/drawing/2014/main" id="{A4FBDF9D-6767-AC45-9889-510593F90206}"/>
              </a:ext>
            </a:extLst>
          </p:cNvPr>
          <p:cNvSpPr/>
          <p:nvPr/>
        </p:nvSpPr>
        <p:spPr>
          <a:xfrm>
            <a:off x="6444208" y="-1"/>
            <a:ext cx="2699792" cy="740687"/>
          </a:xfrm>
          <a:prstGeom prst="rect">
            <a:avLst/>
          </a:prstGeom>
          <a:solidFill>
            <a:srgbClr val="4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Voting</a:t>
            </a:r>
          </a:p>
        </p:txBody>
      </p:sp>
    </p:spTree>
    <p:extLst>
      <p:ext uri="{BB962C8B-B14F-4D97-AF65-F5344CB8AC3E}">
        <p14:creationId xmlns:p14="http://schemas.microsoft.com/office/powerpoint/2010/main" val="300947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Activity</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numéro de diapositive 3">
            <a:extLst>
              <a:ext uri="{FF2B5EF4-FFF2-40B4-BE49-F238E27FC236}">
                <a16:creationId xmlns:a16="http://schemas.microsoft.com/office/drawing/2014/main" id="{74CD78C0-A032-7D41-B761-458940C6872D}"/>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rPr>
              <a:t>14</a:t>
            </a:fld>
            <a:endParaRPr lang="en-CA" dirty="0">
              <a:solidFill>
                <a:srgbClr val="6A63AB"/>
              </a:solidFill>
            </a:endParaRPr>
          </a:p>
        </p:txBody>
      </p:sp>
      <p:sp>
        <p:nvSpPr>
          <p:cNvPr id="14" name="Espace réservé du pied de page 7">
            <a:extLst>
              <a:ext uri="{FF2B5EF4-FFF2-40B4-BE49-F238E27FC236}">
                <a16:creationId xmlns:a16="http://schemas.microsoft.com/office/drawing/2014/main" id="{262ABA49-AF5A-3644-9679-38719CB7FABE}"/>
              </a:ext>
            </a:extLst>
          </p:cNvPr>
          <p:cNvSpPr>
            <a:spLocks noGrp="1"/>
          </p:cNvSpPr>
          <p:nvPr>
            <p:ph type="ftr" sz="quarter" idx="11"/>
          </p:nvPr>
        </p:nvSpPr>
        <p:spPr>
          <a:xfrm>
            <a:off x="3124200" y="6356350"/>
            <a:ext cx="2895600" cy="365125"/>
          </a:xfrm>
        </p:spPr>
        <p:txBody>
          <a:bodyPr/>
          <a:lstStyle/>
          <a:p>
            <a:r>
              <a:rPr lang="en-CA" dirty="0">
                <a:solidFill>
                  <a:srgbClr val="6A63AB"/>
                </a:solidFill>
              </a:rPr>
              <a:t>Election Simulation Toolkit</a:t>
            </a:r>
          </a:p>
        </p:txBody>
      </p:sp>
      <p:sp>
        <p:nvSpPr>
          <p:cNvPr id="16" name="TextBox 15">
            <a:extLst>
              <a:ext uri="{FF2B5EF4-FFF2-40B4-BE49-F238E27FC236}">
                <a16:creationId xmlns:a16="http://schemas.microsoft.com/office/drawing/2014/main" id="{88638E34-2B2A-8B4D-A20F-35F11CD9E83A}"/>
              </a:ext>
            </a:extLst>
          </p:cNvPr>
          <p:cNvSpPr txBox="1"/>
          <p:nvPr/>
        </p:nvSpPr>
        <p:spPr>
          <a:xfrm>
            <a:off x="576365" y="2061822"/>
            <a:ext cx="8244107" cy="3416320"/>
          </a:xfrm>
          <a:prstGeom prst="rect">
            <a:avLst/>
          </a:prstGeom>
          <a:noFill/>
        </p:spPr>
        <p:txBody>
          <a:bodyPr wrap="square" rtlCol="0">
            <a:spAutoFit/>
          </a:bodyPr>
          <a:lstStyle/>
          <a:p>
            <a:pPr lvl="2">
              <a:spcAft>
                <a:spcPts val="1800"/>
              </a:spcAft>
              <a:buClr>
                <a:srgbClr val="413974"/>
              </a:buClr>
            </a:pPr>
            <a:r>
              <a:rPr lang="en-US" sz="2600" dirty="0">
                <a:latin typeface="Arial" panose="020B0604020202020204" pitchFamily="34" charset="0"/>
                <a:cs typeface="Arial" panose="020B0604020202020204" pitchFamily="34" charset="0"/>
              </a:rPr>
              <a:t>Line up and show your ID.</a:t>
            </a:r>
          </a:p>
          <a:p>
            <a:pPr lvl="2">
              <a:spcAft>
                <a:spcPts val="1800"/>
              </a:spcAft>
              <a:buClr>
                <a:srgbClr val="413974"/>
              </a:buClr>
            </a:pPr>
            <a:r>
              <a:rPr lang="en-US" sz="2600" dirty="0">
                <a:latin typeface="Arial" panose="020B0604020202020204" pitchFamily="34" charset="0"/>
                <a:cs typeface="Arial" panose="020B0604020202020204" pitchFamily="34" charset="0"/>
              </a:rPr>
              <a:t>Get your ballot and go behind the voting screen.</a:t>
            </a:r>
          </a:p>
          <a:p>
            <a:pPr lvl="2">
              <a:spcAft>
                <a:spcPts val="1800"/>
              </a:spcAft>
              <a:buClr>
                <a:srgbClr val="413974"/>
              </a:buClr>
            </a:pPr>
            <a:r>
              <a:rPr lang="en-US" sz="2600" dirty="0">
                <a:latin typeface="Arial" panose="020B0604020202020204" pitchFamily="34" charset="0"/>
                <a:cs typeface="Arial" panose="020B0604020202020204" pitchFamily="34" charset="0"/>
              </a:rPr>
              <a:t>Mark the ballot for one candidate.</a:t>
            </a:r>
          </a:p>
          <a:p>
            <a:pPr lvl="2">
              <a:spcAft>
                <a:spcPts val="1800"/>
              </a:spcAft>
              <a:buClr>
                <a:srgbClr val="413974"/>
              </a:buClr>
            </a:pPr>
            <a:r>
              <a:rPr lang="en-US" sz="2600" dirty="0">
                <a:latin typeface="Arial" panose="020B0604020202020204" pitchFamily="34" charset="0"/>
                <a:cs typeface="Arial" panose="020B0604020202020204" pitchFamily="34" charset="0"/>
              </a:rPr>
              <a:t>Fold the ballot and bring it back to the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election officer.</a:t>
            </a:r>
          </a:p>
          <a:p>
            <a:pPr lvl="2">
              <a:spcAft>
                <a:spcPts val="1800"/>
              </a:spcAft>
              <a:buClr>
                <a:srgbClr val="413974"/>
              </a:buClr>
            </a:pPr>
            <a:r>
              <a:rPr lang="en-US" sz="2600" dirty="0">
                <a:latin typeface="Arial" panose="020B0604020202020204" pitchFamily="34" charset="0"/>
                <a:cs typeface="Arial" panose="020B0604020202020204" pitchFamily="34" charset="0"/>
              </a:rPr>
              <a:t>Place the ballot in the ballot box.</a:t>
            </a:r>
          </a:p>
        </p:txBody>
      </p:sp>
      <p:sp>
        <p:nvSpPr>
          <p:cNvPr id="17" name="Rectangle 16">
            <a:extLst>
              <a:ext uri="{FF2B5EF4-FFF2-40B4-BE49-F238E27FC236}">
                <a16:creationId xmlns:a16="http://schemas.microsoft.com/office/drawing/2014/main" id="{58CDD536-67B9-9942-84AE-9A16D97D2902}"/>
              </a:ext>
            </a:extLst>
          </p:cNvPr>
          <p:cNvSpPr/>
          <p:nvPr/>
        </p:nvSpPr>
        <p:spPr>
          <a:xfrm>
            <a:off x="6444208" y="-1"/>
            <a:ext cx="2699792" cy="740687"/>
          </a:xfrm>
          <a:prstGeom prst="rect">
            <a:avLst/>
          </a:prstGeom>
          <a:solidFill>
            <a:srgbClr val="4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Voting</a:t>
            </a:r>
          </a:p>
        </p:txBody>
      </p:sp>
      <p:sp>
        <p:nvSpPr>
          <p:cNvPr id="18" name="TextBox 17">
            <a:extLst>
              <a:ext uri="{FF2B5EF4-FFF2-40B4-BE49-F238E27FC236}">
                <a16:creationId xmlns:a16="http://schemas.microsoft.com/office/drawing/2014/main" id="{43B3A7B5-D3D6-984E-919B-9DDCDE5EF6D8}"/>
              </a:ext>
            </a:extLst>
          </p:cNvPr>
          <p:cNvSpPr txBox="1"/>
          <p:nvPr/>
        </p:nvSpPr>
        <p:spPr>
          <a:xfrm>
            <a:off x="576365" y="5686413"/>
            <a:ext cx="7932008" cy="461665"/>
          </a:xfrm>
          <a:prstGeom prst="rect">
            <a:avLst/>
          </a:prstGeom>
          <a:noFill/>
        </p:spPr>
        <p:txBody>
          <a:bodyPr wrap="square" rtlCol="0">
            <a:spAutoFit/>
          </a:bodyPr>
          <a:lstStyle/>
          <a:p>
            <a:pPr>
              <a:spcAft>
                <a:spcPts val="600"/>
              </a:spcAft>
            </a:pPr>
            <a:r>
              <a:rPr lang="en-US" sz="2400" b="1" dirty="0">
                <a:solidFill>
                  <a:srgbClr val="6A63AB"/>
                </a:solidFill>
                <a:latin typeface="Arial" panose="020B0604020202020204" pitchFamily="34" charset="0"/>
                <a:cs typeface="Arial" panose="020B0604020202020204" pitchFamily="34" charset="0"/>
              </a:rPr>
              <a:t>Congratulations! Your vote counts!</a:t>
            </a:r>
          </a:p>
        </p:txBody>
      </p:sp>
      <p:sp>
        <p:nvSpPr>
          <p:cNvPr id="19" name="Title 4">
            <a:extLst>
              <a:ext uri="{FF2B5EF4-FFF2-40B4-BE49-F238E27FC236}">
                <a16:creationId xmlns:a16="http://schemas.microsoft.com/office/drawing/2014/main" id="{8D1BF9FA-DDCD-BC49-B5D0-B22C6F083AAA}"/>
              </a:ext>
            </a:extLst>
          </p:cNvPr>
          <p:cNvSpPr>
            <a:spLocks noGrp="1"/>
          </p:cNvSpPr>
          <p:nvPr>
            <p:ph type="title"/>
          </p:nvPr>
        </p:nvSpPr>
        <p:spPr>
          <a:xfrm>
            <a:off x="576365" y="1268760"/>
            <a:ext cx="8071867" cy="744286"/>
          </a:xfrm>
        </p:spPr>
        <p:txBody>
          <a:bodyPr anchor="t">
            <a:noAutofit/>
          </a:bodyPr>
          <a:lstStyle/>
          <a:p>
            <a:pPr algn="l">
              <a:spcAft>
                <a:spcPts val="1200"/>
              </a:spcAft>
            </a:pPr>
            <a:r>
              <a:rPr lang="en-CA" sz="3600" b="1" dirty="0">
                <a:latin typeface="Arial" panose="020B0604020202020204" pitchFamily="34" charset="0"/>
                <a:cs typeface="Arial" panose="020B0604020202020204" pitchFamily="34" charset="0"/>
              </a:rPr>
              <a:t>Voting Step by Step</a:t>
            </a:r>
            <a:endParaRPr lang="en-CA" sz="2400" dirty="0">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C300588E-8220-894C-9C8E-CC6B05696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2001281"/>
            <a:ext cx="576064" cy="576064"/>
          </a:xfrm>
          <a:prstGeom prst="rect">
            <a:avLst/>
          </a:prstGeom>
        </p:spPr>
      </p:pic>
      <p:pic>
        <p:nvPicPr>
          <p:cNvPr id="28" name="Picture 27">
            <a:extLst>
              <a:ext uri="{FF2B5EF4-FFF2-40B4-BE49-F238E27FC236}">
                <a16:creationId xmlns:a16="http://schemas.microsoft.com/office/drawing/2014/main" id="{D3678FBA-7D4D-7F4F-B902-610F84B956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83568" y="2640560"/>
            <a:ext cx="576064" cy="576064"/>
          </a:xfrm>
          <a:prstGeom prst="rect">
            <a:avLst/>
          </a:prstGeom>
        </p:spPr>
      </p:pic>
      <p:pic>
        <p:nvPicPr>
          <p:cNvPr id="29" name="Picture 28">
            <a:extLst>
              <a:ext uri="{FF2B5EF4-FFF2-40B4-BE49-F238E27FC236}">
                <a16:creationId xmlns:a16="http://schemas.microsoft.com/office/drawing/2014/main" id="{498DFFED-65B6-1E44-BEAC-741193809F4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3568" y="3279839"/>
            <a:ext cx="576064" cy="576064"/>
          </a:xfrm>
          <a:prstGeom prst="rect">
            <a:avLst/>
          </a:prstGeom>
        </p:spPr>
      </p:pic>
      <p:pic>
        <p:nvPicPr>
          <p:cNvPr id="30" name="Picture 29">
            <a:extLst>
              <a:ext uri="{FF2B5EF4-FFF2-40B4-BE49-F238E27FC236}">
                <a16:creationId xmlns:a16="http://schemas.microsoft.com/office/drawing/2014/main" id="{E9D33D2B-4379-F441-9CAC-EB405CBBBEC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83568" y="4013593"/>
            <a:ext cx="576064" cy="576064"/>
          </a:xfrm>
          <a:prstGeom prst="rect">
            <a:avLst/>
          </a:prstGeom>
        </p:spPr>
      </p:pic>
      <p:pic>
        <p:nvPicPr>
          <p:cNvPr id="31" name="Picture 30">
            <a:extLst>
              <a:ext uri="{FF2B5EF4-FFF2-40B4-BE49-F238E27FC236}">
                <a16:creationId xmlns:a16="http://schemas.microsoft.com/office/drawing/2014/main" id="{AC02ED1E-F4BC-3946-B459-857D22C33B1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3568" y="4902077"/>
            <a:ext cx="576064" cy="576064"/>
          </a:xfrm>
          <a:prstGeom prst="rect">
            <a:avLst/>
          </a:prstGeom>
        </p:spPr>
      </p:pic>
    </p:spTree>
    <p:extLst>
      <p:ext uri="{BB962C8B-B14F-4D97-AF65-F5344CB8AC3E}">
        <p14:creationId xmlns:p14="http://schemas.microsoft.com/office/powerpoint/2010/main" val="68271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9552" y="2132856"/>
            <a:ext cx="822960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Activity</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Espace réservé du numéro de diapositive 3">
            <a:extLst>
              <a:ext uri="{FF2B5EF4-FFF2-40B4-BE49-F238E27FC236}">
                <a16:creationId xmlns:a16="http://schemas.microsoft.com/office/drawing/2014/main" id="{45B77385-72F0-4B45-96FF-72F45706154F}"/>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latin typeface="Arial" panose="020B0604020202020204" pitchFamily="34" charset="0"/>
                <a:cs typeface="Arial" panose="020B0604020202020204" pitchFamily="34" charset="0"/>
              </a:rPr>
              <a:t>15</a:t>
            </a:fld>
            <a:endParaRPr lang="en-CA" dirty="0">
              <a:solidFill>
                <a:srgbClr val="6A63AB"/>
              </a:solidFill>
              <a:latin typeface="Arial" panose="020B0604020202020204" pitchFamily="34" charset="0"/>
              <a:cs typeface="Arial" panose="020B0604020202020204" pitchFamily="34" charset="0"/>
            </a:endParaRPr>
          </a:p>
        </p:txBody>
      </p:sp>
      <p:sp>
        <p:nvSpPr>
          <p:cNvPr id="16" name="Espace réservé du pied de page 7">
            <a:extLst>
              <a:ext uri="{FF2B5EF4-FFF2-40B4-BE49-F238E27FC236}">
                <a16:creationId xmlns:a16="http://schemas.microsoft.com/office/drawing/2014/main" id="{7C8B98C6-D460-5D45-8BFE-E8651572D302}"/>
              </a:ext>
            </a:extLst>
          </p:cNvPr>
          <p:cNvSpPr>
            <a:spLocks noGrp="1"/>
          </p:cNvSpPr>
          <p:nvPr>
            <p:ph type="ftr" sz="quarter" idx="11"/>
          </p:nvPr>
        </p:nvSpPr>
        <p:spPr>
          <a:xfrm>
            <a:off x="3124200" y="6356350"/>
            <a:ext cx="2895600" cy="365125"/>
          </a:xfrm>
        </p:spPr>
        <p:txBody>
          <a:bodyPr/>
          <a:lstStyle/>
          <a:p>
            <a:r>
              <a:rPr lang="en-CA" dirty="0">
                <a:solidFill>
                  <a:srgbClr val="6A63AB"/>
                </a:solidFill>
                <a:latin typeface="Arial" panose="020B0604020202020204" pitchFamily="34" charset="0"/>
                <a:cs typeface="Arial" panose="020B0604020202020204" pitchFamily="34" charset="0"/>
              </a:rPr>
              <a:t>Election Simulation Toolkit</a:t>
            </a:r>
          </a:p>
        </p:txBody>
      </p:sp>
      <p:sp>
        <p:nvSpPr>
          <p:cNvPr id="18" name="Rectangle 17">
            <a:extLst>
              <a:ext uri="{FF2B5EF4-FFF2-40B4-BE49-F238E27FC236}">
                <a16:creationId xmlns:a16="http://schemas.microsoft.com/office/drawing/2014/main" id="{781ED338-12B9-0042-B657-C7AB0C27C2D4}"/>
              </a:ext>
            </a:extLst>
          </p:cNvPr>
          <p:cNvSpPr/>
          <p:nvPr/>
        </p:nvSpPr>
        <p:spPr>
          <a:xfrm>
            <a:off x="6444208" y="-1"/>
            <a:ext cx="2699792" cy="740687"/>
          </a:xfrm>
          <a:prstGeom prst="rect">
            <a:avLst/>
          </a:prstGeom>
          <a:solidFill>
            <a:srgbClr val="4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Voting</a:t>
            </a:r>
          </a:p>
        </p:txBody>
      </p:sp>
      <p:sp>
        <p:nvSpPr>
          <p:cNvPr id="19" name="Title 4">
            <a:extLst>
              <a:ext uri="{FF2B5EF4-FFF2-40B4-BE49-F238E27FC236}">
                <a16:creationId xmlns:a16="http://schemas.microsoft.com/office/drawing/2014/main" id="{C830EE6F-DD7F-5143-B50C-D6485F8FF65F}"/>
              </a:ext>
            </a:extLst>
          </p:cNvPr>
          <p:cNvSpPr>
            <a:spLocks noGrp="1"/>
          </p:cNvSpPr>
          <p:nvPr>
            <p:ph type="title"/>
          </p:nvPr>
        </p:nvSpPr>
        <p:spPr>
          <a:xfrm>
            <a:off x="576365" y="1307270"/>
            <a:ext cx="8071867" cy="744286"/>
          </a:xfrm>
        </p:spPr>
        <p:txBody>
          <a:bodyPr anchor="t">
            <a:noAutofit/>
          </a:bodyPr>
          <a:lstStyle/>
          <a:p>
            <a:pPr algn="l">
              <a:spcAft>
                <a:spcPts val="1200"/>
              </a:spcAft>
            </a:pPr>
            <a:r>
              <a:rPr lang="en-CA" sz="3600" b="1" dirty="0">
                <a:latin typeface="Arial" panose="020B0604020202020204" pitchFamily="34" charset="0"/>
                <a:cs typeface="Arial" panose="020B0604020202020204" pitchFamily="34" charset="0"/>
              </a:rPr>
              <a:t>Results</a:t>
            </a:r>
            <a:endParaRPr lang="en-CA" sz="2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F9B3715-273E-0F42-9580-85FB75D5ECE9}"/>
              </a:ext>
            </a:extLst>
          </p:cNvPr>
          <p:cNvSpPr txBox="1"/>
          <p:nvPr/>
        </p:nvSpPr>
        <p:spPr>
          <a:xfrm>
            <a:off x="576365" y="2204864"/>
            <a:ext cx="8028083" cy="1031051"/>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Results of our election</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Acceptance speech by the winning candidate</a:t>
            </a:r>
          </a:p>
        </p:txBody>
      </p:sp>
    </p:spTree>
    <p:extLst>
      <p:ext uri="{BB962C8B-B14F-4D97-AF65-F5344CB8AC3E}">
        <p14:creationId xmlns:p14="http://schemas.microsoft.com/office/powerpoint/2010/main" val="770742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Consolidation</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hlinkClick r:id="rId4"/>
            <a:extLst>
              <a:ext uri="{FF2B5EF4-FFF2-40B4-BE49-F238E27FC236}">
                <a16:creationId xmlns:a16="http://schemas.microsoft.com/office/drawing/2014/main" id="{3CFB121B-70E0-4BE2-8960-C58A48886582}"/>
              </a:ext>
            </a:extLst>
          </p:cNvPr>
          <p:cNvPicPr>
            <a:picLocks noChangeAspect="1"/>
          </p:cNvPicPr>
          <p:nvPr/>
        </p:nvPicPr>
        <p:blipFill rotWithShape="1">
          <a:blip r:embed="rId5"/>
          <a:srcRect l="35328"/>
          <a:stretch/>
        </p:blipFill>
        <p:spPr>
          <a:xfrm>
            <a:off x="1853183" y="3300916"/>
            <a:ext cx="2788386" cy="2288324"/>
          </a:xfrm>
          <a:prstGeom prst="rect">
            <a:avLst/>
          </a:prstGeom>
        </p:spPr>
      </p:pic>
      <p:sp>
        <p:nvSpPr>
          <p:cNvPr id="2" name="TextBox 1">
            <a:extLst>
              <a:ext uri="{FF2B5EF4-FFF2-40B4-BE49-F238E27FC236}">
                <a16:creationId xmlns:a16="http://schemas.microsoft.com/office/drawing/2014/main" id="{DB721A35-12DA-42A8-89BD-443BBF98FC27}"/>
              </a:ext>
            </a:extLst>
          </p:cNvPr>
          <p:cNvSpPr txBox="1"/>
          <p:nvPr/>
        </p:nvSpPr>
        <p:spPr>
          <a:xfrm>
            <a:off x="4828381" y="4121912"/>
            <a:ext cx="3449638" cy="646331"/>
          </a:xfrm>
          <a:prstGeom prst="rect">
            <a:avLst/>
          </a:prstGeom>
          <a:noFill/>
        </p:spPr>
        <p:txBody>
          <a:bodyPr wrap="square" rtlCol="0">
            <a:spAutoFit/>
          </a:bodyPr>
          <a:lstStyle/>
          <a:p>
            <a:r>
              <a:rPr lang="en-CA" i="1" dirty="0">
                <a:latin typeface="Arial" panose="020B0604020202020204" pitchFamily="34" charset="0"/>
                <a:cs typeface="Arial" panose="020B0604020202020204" pitchFamily="34" charset="0"/>
                <a:hlinkClick r:id="rId4"/>
              </a:rPr>
              <a:t>A Look Back at the 2019 Federal Election</a:t>
            </a:r>
            <a:endParaRPr lang="en-CA" i="1" dirty="0"/>
          </a:p>
        </p:txBody>
      </p:sp>
      <p:sp>
        <p:nvSpPr>
          <p:cNvPr id="12" name="Espace réservé du numéro de diapositive 3">
            <a:extLst>
              <a:ext uri="{FF2B5EF4-FFF2-40B4-BE49-F238E27FC236}">
                <a16:creationId xmlns:a16="http://schemas.microsoft.com/office/drawing/2014/main" id="{7D9DDF06-DE9C-584D-919A-3ABB0FB3E48C}"/>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rPr>
              <a:t>16</a:t>
            </a:fld>
            <a:endParaRPr lang="en-CA" dirty="0">
              <a:solidFill>
                <a:srgbClr val="6A63AB"/>
              </a:solidFill>
            </a:endParaRPr>
          </a:p>
        </p:txBody>
      </p:sp>
      <p:sp>
        <p:nvSpPr>
          <p:cNvPr id="13" name="Espace réservé du pied de page 7">
            <a:extLst>
              <a:ext uri="{FF2B5EF4-FFF2-40B4-BE49-F238E27FC236}">
                <a16:creationId xmlns:a16="http://schemas.microsoft.com/office/drawing/2014/main" id="{CA1BB384-E5F8-034D-8897-F735E9A0E229}"/>
              </a:ext>
            </a:extLst>
          </p:cNvPr>
          <p:cNvSpPr>
            <a:spLocks noGrp="1"/>
          </p:cNvSpPr>
          <p:nvPr>
            <p:ph type="ftr" sz="quarter" idx="11"/>
          </p:nvPr>
        </p:nvSpPr>
        <p:spPr>
          <a:xfrm>
            <a:off x="3124200" y="6356350"/>
            <a:ext cx="2895600" cy="365125"/>
          </a:xfrm>
        </p:spPr>
        <p:txBody>
          <a:bodyPr/>
          <a:lstStyle/>
          <a:p>
            <a:r>
              <a:rPr lang="en-CA" dirty="0">
                <a:solidFill>
                  <a:srgbClr val="6A63AB"/>
                </a:solidFill>
                <a:latin typeface="Arial" panose="020B0604020202020204" pitchFamily="34" charset="0"/>
                <a:cs typeface="Arial" panose="020B0604020202020204" pitchFamily="34" charset="0"/>
              </a:rPr>
              <a:t>Election Simulation Toolkit</a:t>
            </a:r>
          </a:p>
        </p:txBody>
      </p:sp>
      <p:sp>
        <p:nvSpPr>
          <p:cNvPr id="15" name="TextBox 14">
            <a:extLst>
              <a:ext uri="{FF2B5EF4-FFF2-40B4-BE49-F238E27FC236}">
                <a16:creationId xmlns:a16="http://schemas.microsoft.com/office/drawing/2014/main" id="{795719ED-317F-5946-AB90-EFB02564B96B}"/>
              </a:ext>
            </a:extLst>
          </p:cNvPr>
          <p:cNvSpPr txBox="1"/>
          <p:nvPr/>
        </p:nvSpPr>
        <p:spPr>
          <a:xfrm>
            <a:off x="576365" y="1412776"/>
            <a:ext cx="8028083" cy="1384995"/>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Imagine running an election for the whole population of Canada. How might it be different from or similar to our classroom election?</a:t>
            </a:r>
          </a:p>
        </p:txBody>
      </p:sp>
    </p:spTree>
    <p:extLst>
      <p:ext uri="{BB962C8B-B14F-4D97-AF65-F5344CB8AC3E}">
        <p14:creationId xmlns:p14="http://schemas.microsoft.com/office/powerpoint/2010/main" val="240183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Consolidation</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numéro de diapositive 3">
            <a:extLst>
              <a:ext uri="{FF2B5EF4-FFF2-40B4-BE49-F238E27FC236}">
                <a16:creationId xmlns:a16="http://schemas.microsoft.com/office/drawing/2014/main" id="{68A6D5D6-C924-3A49-9CFF-260F79D567DD}"/>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rPr>
              <a:t>17</a:t>
            </a:fld>
            <a:endParaRPr lang="en-CA" dirty="0">
              <a:solidFill>
                <a:srgbClr val="6A63AB"/>
              </a:solidFill>
            </a:endParaRPr>
          </a:p>
        </p:txBody>
      </p:sp>
      <p:sp>
        <p:nvSpPr>
          <p:cNvPr id="13" name="Espace réservé du pied de page 7">
            <a:extLst>
              <a:ext uri="{FF2B5EF4-FFF2-40B4-BE49-F238E27FC236}">
                <a16:creationId xmlns:a16="http://schemas.microsoft.com/office/drawing/2014/main" id="{584423FF-B495-A547-AD8A-B1DCD024A003}"/>
              </a:ext>
            </a:extLst>
          </p:cNvPr>
          <p:cNvSpPr>
            <a:spLocks noGrp="1"/>
          </p:cNvSpPr>
          <p:nvPr>
            <p:ph type="ftr" sz="quarter" idx="11"/>
          </p:nvPr>
        </p:nvSpPr>
        <p:spPr>
          <a:xfrm>
            <a:off x="3124200" y="6356350"/>
            <a:ext cx="2895600" cy="365125"/>
          </a:xfrm>
        </p:spPr>
        <p:txBody>
          <a:bodyPr/>
          <a:lstStyle/>
          <a:p>
            <a:r>
              <a:rPr lang="en-CA" dirty="0">
                <a:solidFill>
                  <a:srgbClr val="6A63AB"/>
                </a:solidFill>
                <a:latin typeface="Arial" panose="020B0604020202020204" pitchFamily="34" charset="0"/>
                <a:cs typeface="Arial" panose="020B0604020202020204" pitchFamily="34" charset="0"/>
              </a:rPr>
              <a:t>Election Simulation Toolkit</a:t>
            </a:r>
          </a:p>
        </p:txBody>
      </p:sp>
      <p:sp>
        <p:nvSpPr>
          <p:cNvPr id="10" name="Title 4">
            <a:extLst>
              <a:ext uri="{FF2B5EF4-FFF2-40B4-BE49-F238E27FC236}">
                <a16:creationId xmlns:a16="http://schemas.microsoft.com/office/drawing/2014/main" id="{16374B97-9ED6-F248-8EE7-79440E365415}"/>
              </a:ext>
            </a:extLst>
          </p:cNvPr>
          <p:cNvSpPr>
            <a:spLocks noGrp="1"/>
          </p:cNvSpPr>
          <p:nvPr>
            <p:ph type="title"/>
          </p:nvPr>
        </p:nvSpPr>
        <p:spPr>
          <a:xfrm>
            <a:off x="576365" y="1307270"/>
            <a:ext cx="8071867" cy="744286"/>
          </a:xfrm>
        </p:spPr>
        <p:txBody>
          <a:bodyPr anchor="t">
            <a:noAutofit/>
          </a:bodyPr>
          <a:lstStyle/>
          <a:p>
            <a:pPr algn="l">
              <a:spcAft>
                <a:spcPts val="1200"/>
              </a:spcAft>
            </a:pPr>
            <a:r>
              <a:rPr lang="en-CA" sz="3600" b="1" dirty="0">
                <a:latin typeface="Arial" panose="020B0604020202020204" pitchFamily="34" charset="0"/>
                <a:cs typeface="Arial" panose="020B0604020202020204" pitchFamily="34" charset="0"/>
              </a:rPr>
              <a:t>Discussion</a:t>
            </a:r>
            <a:endParaRPr lang="en-CA"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01CF94E-A389-1844-BAFD-DAA0C607CDDE}"/>
              </a:ext>
            </a:extLst>
          </p:cNvPr>
          <p:cNvSpPr txBox="1"/>
          <p:nvPr/>
        </p:nvSpPr>
        <p:spPr>
          <a:xfrm>
            <a:off x="576365" y="2204864"/>
            <a:ext cx="8071867" cy="1969770"/>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Do you think our election was fair?</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What do you think made it fair or unfair?</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How might our election have been different</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if more students in our school had voted?</a:t>
            </a:r>
          </a:p>
        </p:txBody>
      </p:sp>
    </p:spTree>
    <p:extLst>
      <p:ext uri="{BB962C8B-B14F-4D97-AF65-F5344CB8AC3E}">
        <p14:creationId xmlns:p14="http://schemas.microsoft.com/office/powerpoint/2010/main" val="23596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Consolidation</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numéro de diapositive 3">
            <a:extLst>
              <a:ext uri="{FF2B5EF4-FFF2-40B4-BE49-F238E27FC236}">
                <a16:creationId xmlns:a16="http://schemas.microsoft.com/office/drawing/2014/main" id="{95C7D363-B5E1-7F4C-9518-B6A820263E17}"/>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rPr>
              <a:t>18</a:t>
            </a:fld>
            <a:endParaRPr lang="en-CA" dirty="0">
              <a:solidFill>
                <a:srgbClr val="6A63AB"/>
              </a:solidFill>
            </a:endParaRPr>
          </a:p>
        </p:txBody>
      </p:sp>
      <p:sp>
        <p:nvSpPr>
          <p:cNvPr id="13" name="Espace réservé du pied de page 7">
            <a:extLst>
              <a:ext uri="{FF2B5EF4-FFF2-40B4-BE49-F238E27FC236}">
                <a16:creationId xmlns:a16="http://schemas.microsoft.com/office/drawing/2014/main" id="{C2077255-9109-DA47-A5B8-D9F44EBA30BC}"/>
              </a:ext>
            </a:extLst>
          </p:cNvPr>
          <p:cNvSpPr>
            <a:spLocks noGrp="1"/>
          </p:cNvSpPr>
          <p:nvPr>
            <p:ph type="ftr" sz="quarter" idx="11"/>
          </p:nvPr>
        </p:nvSpPr>
        <p:spPr>
          <a:xfrm>
            <a:off x="3124200" y="6356350"/>
            <a:ext cx="2895600" cy="365125"/>
          </a:xfrm>
        </p:spPr>
        <p:txBody>
          <a:bodyPr/>
          <a:lstStyle/>
          <a:p>
            <a:r>
              <a:rPr lang="en-CA" dirty="0">
                <a:solidFill>
                  <a:srgbClr val="6A63AB"/>
                </a:solidFill>
                <a:latin typeface="Arial" panose="020B0604020202020204" pitchFamily="34" charset="0"/>
                <a:cs typeface="Arial" panose="020B0604020202020204" pitchFamily="34" charset="0"/>
              </a:rPr>
              <a:t>Election Simulation Toolkit</a:t>
            </a:r>
          </a:p>
        </p:txBody>
      </p:sp>
      <p:sp>
        <p:nvSpPr>
          <p:cNvPr id="10" name="Title 4">
            <a:extLst>
              <a:ext uri="{FF2B5EF4-FFF2-40B4-BE49-F238E27FC236}">
                <a16:creationId xmlns:a16="http://schemas.microsoft.com/office/drawing/2014/main" id="{133B8649-4640-6346-8CEE-55BCC7056447}"/>
              </a:ext>
            </a:extLst>
          </p:cNvPr>
          <p:cNvSpPr>
            <a:spLocks noGrp="1"/>
          </p:cNvSpPr>
          <p:nvPr>
            <p:ph type="title"/>
          </p:nvPr>
        </p:nvSpPr>
        <p:spPr>
          <a:xfrm>
            <a:off x="576365" y="1307270"/>
            <a:ext cx="8071867" cy="744286"/>
          </a:xfrm>
        </p:spPr>
        <p:txBody>
          <a:bodyPr anchor="t">
            <a:noAutofit/>
          </a:bodyPr>
          <a:lstStyle/>
          <a:p>
            <a:pPr algn="l">
              <a:spcAft>
                <a:spcPts val="1200"/>
              </a:spcAft>
            </a:pPr>
            <a:r>
              <a:rPr lang="en-CA" sz="3600" b="1" dirty="0">
                <a:latin typeface="Arial" panose="020B0604020202020204" pitchFamily="34" charset="0"/>
                <a:cs typeface="Arial" panose="020B0604020202020204" pitchFamily="34" charset="0"/>
              </a:rPr>
              <a:t>Reflection</a:t>
            </a:r>
            <a:endParaRPr lang="en-CA"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4FA6B91-DCA9-CC48-9C41-A617DA55FD63}"/>
              </a:ext>
            </a:extLst>
          </p:cNvPr>
          <p:cNvSpPr txBox="1"/>
          <p:nvPr/>
        </p:nvSpPr>
        <p:spPr>
          <a:xfrm>
            <a:off x="576365" y="2204864"/>
            <a:ext cx="8071867" cy="283154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What did you learn about your roles in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today’s simulation?</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Do you think our election was fair?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How do you think the process helps to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keep the election fair?</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What questions do you have now?</a:t>
            </a:r>
          </a:p>
        </p:txBody>
      </p:sp>
    </p:spTree>
    <p:extLst>
      <p:ext uri="{BB962C8B-B14F-4D97-AF65-F5344CB8AC3E}">
        <p14:creationId xmlns:p14="http://schemas.microsoft.com/office/powerpoint/2010/main" val="358165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err="1">
                <a:solidFill>
                  <a:srgbClr val="6A63AB"/>
                </a:solidFill>
                <a:latin typeface="Arial" panose="020B0604020202020204" pitchFamily="34" charset="0"/>
                <a:cs typeface="Arial" panose="020B0604020202020204" pitchFamily="34" charset="0"/>
              </a:rPr>
              <a:t>Minds</a:t>
            </a:r>
            <a:r>
              <a:rPr lang="fr-CA" sz="2400" b="1" dirty="0">
                <a:solidFill>
                  <a:srgbClr val="6A63AB"/>
                </a:solidFill>
                <a:latin typeface="Arial" panose="020B0604020202020204" pitchFamily="34" charset="0"/>
                <a:cs typeface="Arial" panose="020B0604020202020204" pitchFamily="34" charset="0"/>
              </a:rPr>
              <a:t> On</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4">
            <a:extLst>
              <a:ext uri="{FF2B5EF4-FFF2-40B4-BE49-F238E27FC236}">
                <a16:creationId xmlns:a16="http://schemas.microsoft.com/office/drawing/2014/main" id="{43EA463C-B84E-4E6C-ACDF-9BF2FD678F50}"/>
              </a:ext>
            </a:extLst>
          </p:cNvPr>
          <p:cNvSpPr>
            <a:spLocks noGrp="1"/>
          </p:cNvSpPr>
          <p:nvPr>
            <p:ph type="title"/>
          </p:nvPr>
        </p:nvSpPr>
        <p:spPr>
          <a:xfrm>
            <a:off x="576365" y="1307270"/>
            <a:ext cx="8071867" cy="744286"/>
          </a:xfrm>
        </p:spPr>
        <p:txBody>
          <a:bodyPr anchor="t">
            <a:noAutofit/>
          </a:bodyPr>
          <a:lstStyle/>
          <a:p>
            <a:pPr algn="l">
              <a:spcAft>
                <a:spcPts val="1200"/>
              </a:spcAft>
            </a:pPr>
            <a:r>
              <a:rPr lang="en-CA" sz="3600" b="1" dirty="0">
                <a:latin typeface="Arial" panose="020B0604020202020204" pitchFamily="34" charset="0"/>
                <a:cs typeface="Arial" panose="020B0604020202020204" pitchFamily="34" charset="0"/>
              </a:rPr>
              <a:t>Do you want breakfast for dinner?</a:t>
            </a:r>
            <a:endParaRPr lang="en-CA" sz="2400" dirty="0">
              <a:latin typeface="Arial" panose="020B0604020202020204" pitchFamily="34" charset="0"/>
              <a:cs typeface="Arial" panose="020B0604020202020204" pitchFamily="34" charset="0"/>
            </a:endParaRPr>
          </a:p>
        </p:txBody>
      </p:sp>
      <p:sp>
        <p:nvSpPr>
          <p:cNvPr id="12" name="Espace réservé du numéro de diapositive 3">
            <a:extLst>
              <a:ext uri="{FF2B5EF4-FFF2-40B4-BE49-F238E27FC236}">
                <a16:creationId xmlns:a16="http://schemas.microsoft.com/office/drawing/2014/main" id="{06C1CBBD-EE53-854F-BDEC-C4CF22EFEE8F}"/>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rPr>
              <a:t>2</a:t>
            </a:fld>
            <a:endParaRPr lang="en-CA" dirty="0">
              <a:solidFill>
                <a:srgbClr val="6A63AB"/>
              </a:solidFill>
            </a:endParaRPr>
          </a:p>
        </p:txBody>
      </p:sp>
      <p:sp>
        <p:nvSpPr>
          <p:cNvPr id="13" name="Espace réservé du pied de page 7">
            <a:extLst>
              <a:ext uri="{FF2B5EF4-FFF2-40B4-BE49-F238E27FC236}">
                <a16:creationId xmlns:a16="http://schemas.microsoft.com/office/drawing/2014/main" id="{15EF4867-DDBB-E84D-8CFD-FFCD125B90CF}"/>
              </a:ext>
            </a:extLst>
          </p:cNvPr>
          <p:cNvSpPr>
            <a:spLocks noGrp="1"/>
          </p:cNvSpPr>
          <p:nvPr>
            <p:ph type="ftr" sz="quarter" idx="11"/>
          </p:nvPr>
        </p:nvSpPr>
        <p:spPr>
          <a:xfrm>
            <a:off x="3124200" y="6356350"/>
            <a:ext cx="2895600" cy="365125"/>
          </a:xfrm>
        </p:spPr>
        <p:txBody>
          <a:bodyPr/>
          <a:lstStyle/>
          <a:p>
            <a:r>
              <a:rPr lang="en-CA" dirty="0">
                <a:solidFill>
                  <a:srgbClr val="6A63AB"/>
                </a:solidFill>
              </a:rPr>
              <a:t>Election Simulation Toolkit</a:t>
            </a:r>
          </a:p>
        </p:txBody>
      </p:sp>
      <p:sp>
        <p:nvSpPr>
          <p:cNvPr id="3" name="TextBox 2">
            <a:extLst>
              <a:ext uri="{FF2B5EF4-FFF2-40B4-BE49-F238E27FC236}">
                <a16:creationId xmlns:a16="http://schemas.microsoft.com/office/drawing/2014/main" id="{29BBAB1E-2A6F-7D4B-B670-59B2893963B3}"/>
              </a:ext>
            </a:extLst>
          </p:cNvPr>
          <p:cNvSpPr txBox="1"/>
          <p:nvPr/>
        </p:nvSpPr>
        <p:spPr>
          <a:xfrm>
            <a:off x="576365" y="3107485"/>
            <a:ext cx="7884067" cy="523220"/>
          </a:xfrm>
          <a:prstGeom prst="rect">
            <a:avLst/>
          </a:prstGeom>
          <a:noFill/>
        </p:spPr>
        <p:txBody>
          <a:bodyPr wrap="square" rtlCol="0">
            <a:spAutoFit/>
          </a:bodyPr>
          <a:lstStyle/>
          <a:p>
            <a:pPr algn="ctr"/>
            <a:r>
              <a:rPr lang="en-US" sz="2800" dirty="0">
                <a:solidFill>
                  <a:srgbClr val="6A63AB"/>
                </a:solidFill>
                <a:latin typeface="Arial" panose="020B0604020202020204" pitchFamily="34" charset="0"/>
                <a:cs typeface="Arial" panose="020B0604020202020204" pitchFamily="34" charset="0"/>
              </a:rPr>
              <a:t>One minute to discuss</a:t>
            </a:r>
          </a:p>
        </p:txBody>
      </p:sp>
      <p:sp>
        <p:nvSpPr>
          <p:cNvPr id="5" name="Rectangle 4">
            <a:extLst>
              <a:ext uri="{FF2B5EF4-FFF2-40B4-BE49-F238E27FC236}">
                <a16:creationId xmlns:a16="http://schemas.microsoft.com/office/drawing/2014/main" id="{53E3D0E3-025A-3F4C-9C41-DA0836C56EF8}"/>
              </a:ext>
            </a:extLst>
          </p:cNvPr>
          <p:cNvSpPr/>
          <p:nvPr/>
        </p:nvSpPr>
        <p:spPr>
          <a:xfrm>
            <a:off x="2358158" y="2996952"/>
            <a:ext cx="4320480" cy="744286"/>
          </a:xfrm>
          <a:prstGeom prst="rect">
            <a:avLst/>
          </a:prstGeom>
          <a:noFill/>
          <a:ln w="57150">
            <a:solidFill>
              <a:srgbClr val="6A63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57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solidFill>
                  <a:srgbClr val="6A63AB"/>
                </a:solidFill>
              </a:rPr>
              <a:t>3</a:t>
            </a:fld>
            <a:endParaRPr lang="en-CA" dirty="0">
              <a:solidFill>
                <a:srgbClr val="6A63AB"/>
              </a:solidFill>
            </a:endParaRPr>
          </a:p>
        </p:txBody>
      </p:sp>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err="1">
                <a:solidFill>
                  <a:srgbClr val="6A63AB"/>
                </a:solidFill>
                <a:latin typeface="Arial" panose="020B0604020202020204" pitchFamily="34" charset="0"/>
                <a:cs typeface="Arial" panose="020B0604020202020204" pitchFamily="34" charset="0"/>
              </a:rPr>
              <a:t>Minds</a:t>
            </a:r>
            <a:r>
              <a:rPr lang="fr-CA" sz="2400" b="1" dirty="0">
                <a:solidFill>
                  <a:srgbClr val="6A63AB"/>
                </a:solidFill>
                <a:latin typeface="Arial" panose="020B0604020202020204" pitchFamily="34" charset="0"/>
                <a:cs typeface="Arial" panose="020B0604020202020204" pitchFamily="34" charset="0"/>
              </a:rPr>
              <a:t> On</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ce réservé du pied de page 7">
            <a:extLst>
              <a:ext uri="{FF2B5EF4-FFF2-40B4-BE49-F238E27FC236}">
                <a16:creationId xmlns:a16="http://schemas.microsoft.com/office/drawing/2014/main" id="{A24B14BE-0041-48F3-9408-1087DDCF83D2}"/>
              </a:ext>
            </a:extLst>
          </p:cNvPr>
          <p:cNvSpPr>
            <a:spLocks noGrp="1"/>
          </p:cNvSpPr>
          <p:nvPr>
            <p:ph type="ftr" sz="quarter" idx="11"/>
          </p:nvPr>
        </p:nvSpPr>
        <p:spPr>
          <a:xfrm>
            <a:off x="3124200" y="6356350"/>
            <a:ext cx="2895600" cy="365125"/>
          </a:xfrm>
        </p:spPr>
        <p:txBody>
          <a:bodyPr/>
          <a:lstStyle/>
          <a:p>
            <a:r>
              <a:rPr lang="en-CA" dirty="0">
                <a:solidFill>
                  <a:srgbClr val="6A63AB"/>
                </a:solidFill>
              </a:rPr>
              <a:t>Election Simulation Toolkit</a:t>
            </a:r>
          </a:p>
        </p:txBody>
      </p:sp>
      <p:sp>
        <p:nvSpPr>
          <p:cNvPr id="12" name="Title 4">
            <a:extLst>
              <a:ext uri="{FF2B5EF4-FFF2-40B4-BE49-F238E27FC236}">
                <a16:creationId xmlns:a16="http://schemas.microsoft.com/office/drawing/2014/main" id="{D4EAAD3B-CA73-8E49-AB25-EE9AF28663C0}"/>
              </a:ext>
            </a:extLst>
          </p:cNvPr>
          <p:cNvSpPr>
            <a:spLocks noGrp="1"/>
          </p:cNvSpPr>
          <p:nvPr>
            <p:ph type="title"/>
          </p:nvPr>
        </p:nvSpPr>
        <p:spPr>
          <a:xfrm>
            <a:off x="576365" y="1307270"/>
            <a:ext cx="8071867" cy="744286"/>
          </a:xfrm>
        </p:spPr>
        <p:txBody>
          <a:bodyPr anchor="t">
            <a:noAutofit/>
          </a:bodyPr>
          <a:lstStyle/>
          <a:p>
            <a:pPr algn="l">
              <a:spcAft>
                <a:spcPts val="1200"/>
              </a:spcAft>
            </a:pPr>
            <a:r>
              <a:rPr lang="en-CA" sz="3600" b="1" dirty="0">
                <a:latin typeface="Arial" panose="020B0604020202020204" pitchFamily="34" charset="0"/>
                <a:cs typeface="Arial" panose="020B0604020202020204" pitchFamily="34" charset="0"/>
              </a:rPr>
              <a:t>Vote</a:t>
            </a:r>
            <a:endParaRPr lang="en-CA" sz="2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28B7515-067E-0548-B0EB-D83B41D88E8C}"/>
              </a:ext>
            </a:extLst>
          </p:cNvPr>
          <p:cNvSpPr txBox="1"/>
          <p:nvPr/>
        </p:nvSpPr>
        <p:spPr>
          <a:xfrm>
            <a:off x="576365" y="2204864"/>
            <a:ext cx="788406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Move to the </a:t>
            </a:r>
            <a:r>
              <a:rPr lang="en-US" sz="3200" b="1" i="1" dirty="0">
                <a:solidFill>
                  <a:srgbClr val="6A63AB"/>
                </a:solidFill>
                <a:latin typeface="Arial" panose="020B0604020202020204" pitchFamily="34" charset="0"/>
                <a:cs typeface="Arial" panose="020B0604020202020204" pitchFamily="34" charset="0"/>
              </a:rPr>
              <a:t>yes</a:t>
            </a:r>
            <a:r>
              <a:rPr lang="en-US" sz="3200" dirty="0">
                <a:latin typeface="Arial" panose="020B0604020202020204" pitchFamily="34" charset="0"/>
                <a:cs typeface="Arial" panose="020B0604020202020204" pitchFamily="34" charset="0"/>
              </a:rPr>
              <a:t> or </a:t>
            </a:r>
            <a:r>
              <a:rPr lang="en-US" sz="3200" b="1" i="1" dirty="0">
                <a:solidFill>
                  <a:srgbClr val="6A63AB"/>
                </a:solidFill>
                <a:latin typeface="Arial" panose="020B0604020202020204" pitchFamily="34" charset="0"/>
                <a:cs typeface="Arial" panose="020B0604020202020204" pitchFamily="34" charset="0"/>
              </a:rPr>
              <a:t>no</a:t>
            </a:r>
            <a:r>
              <a:rPr lang="en-US" sz="3200" dirty="0">
                <a:latin typeface="Arial" panose="020B0604020202020204" pitchFamily="34" charset="0"/>
                <a:cs typeface="Arial" panose="020B0604020202020204" pitchFamily="34" charset="0"/>
              </a:rPr>
              <a:t> area to vote.</a:t>
            </a:r>
          </a:p>
        </p:txBody>
      </p:sp>
    </p:spTree>
    <p:extLst>
      <p:ext uri="{BB962C8B-B14F-4D97-AF65-F5344CB8AC3E}">
        <p14:creationId xmlns:p14="http://schemas.microsoft.com/office/powerpoint/2010/main" val="197089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err="1">
                <a:solidFill>
                  <a:srgbClr val="6A63AB"/>
                </a:solidFill>
                <a:latin typeface="Arial" panose="020B0604020202020204" pitchFamily="34" charset="0"/>
                <a:cs typeface="Arial" panose="020B0604020202020204" pitchFamily="34" charset="0"/>
              </a:rPr>
              <a:t>Minds</a:t>
            </a:r>
            <a:r>
              <a:rPr lang="fr-CA" sz="2400" b="1" dirty="0">
                <a:solidFill>
                  <a:srgbClr val="6A63AB"/>
                </a:solidFill>
                <a:latin typeface="Arial" panose="020B0604020202020204" pitchFamily="34" charset="0"/>
                <a:cs typeface="Arial" panose="020B0604020202020204" pitchFamily="34" charset="0"/>
              </a:rPr>
              <a:t> On</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numéro de diapositive 3">
            <a:extLst>
              <a:ext uri="{FF2B5EF4-FFF2-40B4-BE49-F238E27FC236}">
                <a16:creationId xmlns:a16="http://schemas.microsoft.com/office/drawing/2014/main" id="{F5C33E0D-F541-2447-B0B5-D0C0BA4EDA55}"/>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rPr>
              <a:t>4</a:t>
            </a:fld>
            <a:endParaRPr lang="en-CA" dirty="0">
              <a:solidFill>
                <a:srgbClr val="6A63AB"/>
              </a:solidFill>
            </a:endParaRPr>
          </a:p>
        </p:txBody>
      </p:sp>
      <p:sp>
        <p:nvSpPr>
          <p:cNvPr id="13" name="Espace réservé du pied de page 7">
            <a:extLst>
              <a:ext uri="{FF2B5EF4-FFF2-40B4-BE49-F238E27FC236}">
                <a16:creationId xmlns:a16="http://schemas.microsoft.com/office/drawing/2014/main" id="{16C0BA07-3020-B14E-B6D2-9EE233960D08}"/>
              </a:ext>
            </a:extLst>
          </p:cNvPr>
          <p:cNvSpPr>
            <a:spLocks noGrp="1"/>
          </p:cNvSpPr>
          <p:nvPr>
            <p:ph type="ftr" sz="quarter" idx="11"/>
          </p:nvPr>
        </p:nvSpPr>
        <p:spPr>
          <a:xfrm>
            <a:off x="3124200" y="6356350"/>
            <a:ext cx="2895600" cy="365125"/>
          </a:xfrm>
        </p:spPr>
        <p:txBody>
          <a:bodyPr/>
          <a:lstStyle/>
          <a:p>
            <a:r>
              <a:rPr lang="en-CA" dirty="0">
                <a:solidFill>
                  <a:srgbClr val="6A63AB"/>
                </a:solidFill>
              </a:rPr>
              <a:t>Election Simulation Toolkit</a:t>
            </a:r>
          </a:p>
        </p:txBody>
      </p:sp>
      <p:sp>
        <p:nvSpPr>
          <p:cNvPr id="10" name="Title 4">
            <a:extLst>
              <a:ext uri="{FF2B5EF4-FFF2-40B4-BE49-F238E27FC236}">
                <a16:creationId xmlns:a16="http://schemas.microsoft.com/office/drawing/2014/main" id="{0309A84F-C0ED-1248-85B8-E28A88C8FE29}"/>
              </a:ext>
            </a:extLst>
          </p:cNvPr>
          <p:cNvSpPr>
            <a:spLocks noGrp="1"/>
          </p:cNvSpPr>
          <p:nvPr>
            <p:ph type="title"/>
          </p:nvPr>
        </p:nvSpPr>
        <p:spPr>
          <a:xfrm>
            <a:off x="576365" y="1307270"/>
            <a:ext cx="8071867" cy="744286"/>
          </a:xfrm>
        </p:spPr>
        <p:txBody>
          <a:bodyPr anchor="t">
            <a:noAutofit/>
          </a:bodyPr>
          <a:lstStyle/>
          <a:p>
            <a:pPr algn="l">
              <a:spcAft>
                <a:spcPts val="1200"/>
              </a:spcAft>
            </a:pPr>
            <a:r>
              <a:rPr lang="en-CA" sz="3600" b="1" dirty="0">
                <a:latin typeface="Arial" panose="020B0604020202020204" pitchFamily="34" charset="0"/>
                <a:cs typeface="Arial" panose="020B0604020202020204" pitchFamily="34" charset="0"/>
              </a:rPr>
              <a:t>Discussion</a:t>
            </a:r>
            <a:endParaRPr lang="en-CA"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5118EBD-F3FB-8C43-987E-BD5D991570D8}"/>
              </a:ext>
            </a:extLst>
          </p:cNvPr>
          <p:cNvSpPr txBox="1"/>
          <p:nvPr/>
        </p:nvSpPr>
        <p:spPr>
          <a:xfrm>
            <a:off x="576365" y="2204864"/>
            <a:ext cx="7884067" cy="1723549"/>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How did the process of this vote feel?</a:t>
            </a:r>
          </a:p>
          <a:p>
            <a:pPr marL="457200" indent="-457200">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Did it feel fair? Why or why not?</a:t>
            </a:r>
          </a:p>
          <a:p>
            <a:pPr marL="457200" indent="-457200">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What would have made it more fair?</a:t>
            </a:r>
          </a:p>
        </p:txBody>
      </p:sp>
    </p:spTree>
    <p:extLst>
      <p:ext uri="{BB962C8B-B14F-4D97-AF65-F5344CB8AC3E}">
        <p14:creationId xmlns:p14="http://schemas.microsoft.com/office/powerpoint/2010/main" val="308603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5893"/>
            <a:ext cx="8229600" cy="4497363"/>
          </a:xfrm>
        </p:spPr>
        <p:txBody>
          <a:bodyPr/>
          <a:lstStyle/>
          <a:p>
            <a:pPr marL="0" indent="0">
              <a:buNone/>
            </a:pPr>
            <a:endParaRPr lang="en-US" sz="7200" dirty="0"/>
          </a:p>
          <a:p>
            <a:pPr marL="0" indent="0" algn="ctr">
              <a:buNone/>
            </a:pPr>
            <a:r>
              <a:rPr lang="en-US" sz="4400" b="1" dirty="0">
                <a:latin typeface="Arial" panose="020B0604020202020204" pitchFamily="34" charset="0"/>
                <a:cs typeface="Arial" panose="020B0604020202020204" pitchFamily="34" charset="0"/>
              </a:rPr>
              <a:t>How can we take part in federal elections?</a:t>
            </a:r>
            <a:endParaRPr lang="en-CA" sz="4400" b="1" dirty="0">
              <a:latin typeface="Arial" panose="020B0604020202020204" pitchFamily="34" charset="0"/>
              <a:cs typeface="Arial" panose="020B0604020202020204" pitchFamily="34" charset="0"/>
            </a:endParaRPr>
          </a:p>
        </p:txBody>
      </p:sp>
      <p:sp>
        <p:nvSpPr>
          <p:cNvPr id="9" name="ZoneTexte 8"/>
          <p:cNvSpPr txBox="1"/>
          <p:nvPr/>
        </p:nvSpPr>
        <p:spPr>
          <a:xfrm>
            <a:off x="323528" y="332657"/>
            <a:ext cx="8136904" cy="461665"/>
          </a:xfrm>
          <a:prstGeom prst="rect">
            <a:avLst/>
          </a:prstGeom>
          <a:noFill/>
        </p:spPr>
        <p:txBody>
          <a:bodyPr wrap="square" rtlCol="0">
            <a:spAutoFit/>
          </a:bodyPr>
          <a:lstStyle/>
          <a:p>
            <a:r>
              <a:rPr lang="fr-CA" sz="2400" b="1" dirty="0" err="1">
                <a:solidFill>
                  <a:srgbClr val="6A63AB"/>
                </a:solidFill>
                <a:latin typeface="Arial" panose="020B0604020202020204" pitchFamily="34" charset="0"/>
                <a:cs typeface="Arial" panose="020B0604020202020204" pitchFamily="34" charset="0"/>
              </a:rPr>
              <a:t>Inquiry</a:t>
            </a:r>
            <a:r>
              <a:rPr lang="fr-CA" sz="2400" b="1" dirty="0">
                <a:solidFill>
                  <a:srgbClr val="6A63AB"/>
                </a:solidFill>
                <a:latin typeface="Arial" panose="020B0604020202020204" pitchFamily="34" charset="0"/>
                <a:cs typeface="Arial" panose="020B0604020202020204" pitchFamily="34" charset="0"/>
              </a:rPr>
              <a:t> Question</a:t>
            </a:r>
            <a:endParaRPr lang="en-CA" sz="2400" b="1" dirty="0">
              <a:solidFill>
                <a:srgbClr val="6A63AB"/>
              </a:solidFill>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ce réservé du numéro de diapositive 3">
            <a:extLst>
              <a:ext uri="{FF2B5EF4-FFF2-40B4-BE49-F238E27FC236}">
                <a16:creationId xmlns:a16="http://schemas.microsoft.com/office/drawing/2014/main" id="{D0E044E9-6E83-E041-999D-D8B6B685F151}"/>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rPr>
              <a:t>5</a:t>
            </a:fld>
            <a:endParaRPr lang="en-CA" dirty="0">
              <a:solidFill>
                <a:srgbClr val="6A63AB"/>
              </a:solidFill>
            </a:endParaRPr>
          </a:p>
        </p:txBody>
      </p:sp>
      <p:sp>
        <p:nvSpPr>
          <p:cNvPr id="11" name="Espace réservé du pied de page 7">
            <a:extLst>
              <a:ext uri="{FF2B5EF4-FFF2-40B4-BE49-F238E27FC236}">
                <a16:creationId xmlns:a16="http://schemas.microsoft.com/office/drawing/2014/main" id="{F3101220-39A2-044B-B77F-C93A382414EF}"/>
              </a:ext>
            </a:extLst>
          </p:cNvPr>
          <p:cNvSpPr>
            <a:spLocks noGrp="1"/>
          </p:cNvSpPr>
          <p:nvPr>
            <p:ph type="ftr" sz="quarter" idx="11"/>
          </p:nvPr>
        </p:nvSpPr>
        <p:spPr>
          <a:xfrm>
            <a:off x="3124200" y="6356350"/>
            <a:ext cx="2895600" cy="365125"/>
          </a:xfrm>
        </p:spPr>
        <p:txBody>
          <a:bodyPr/>
          <a:lstStyle/>
          <a:p>
            <a:r>
              <a:rPr lang="en-CA" dirty="0">
                <a:solidFill>
                  <a:srgbClr val="6A63AB"/>
                </a:solidFill>
              </a:rPr>
              <a:t>Election Simulation Toolkit</a:t>
            </a:r>
          </a:p>
        </p:txBody>
      </p:sp>
    </p:spTree>
    <p:extLst>
      <p:ext uri="{BB962C8B-B14F-4D97-AF65-F5344CB8AC3E}">
        <p14:creationId xmlns:p14="http://schemas.microsoft.com/office/powerpoint/2010/main" val="187788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332713"/>
            <a:ext cx="669674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Activity</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numéro de diapositive 3">
            <a:extLst>
              <a:ext uri="{FF2B5EF4-FFF2-40B4-BE49-F238E27FC236}">
                <a16:creationId xmlns:a16="http://schemas.microsoft.com/office/drawing/2014/main" id="{181D5990-9BD6-9047-B453-4F42BDD71ACB}"/>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rPr>
              <a:t>6</a:t>
            </a:fld>
            <a:endParaRPr lang="en-CA" dirty="0">
              <a:solidFill>
                <a:srgbClr val="6A63AB"/>
              </a:solidFill>
            </a:endParaRPr>
          </a:p>
        </p:txBody>
      </p:sp>
      <p:sp>
        <p:nvSpPr>
          <p:cNvPr id="13" name="Espace réservé du pied de page 7">
            <a:extLst>
              <a:ext uri="{FF2B5EF4-FFF2-40B4-BE49-F238E27FC236}">
                <a16:creationId xmlns:a16="http://schemas.microsoft.com/office/drawing/2014/main" id="{4A52397E-222D-D349-8AB2-17782B458EDE}"/>
              </a:ext>
            </a:extLst>
          </p:cNvPr>
          <p:cNvSpPr>
            <a:spLocks noGrp="1"/>
          </p:cNvSpPr>
          <p:nvPr>
            <p:ph type="ftr" sz="quarter" idx="11"/>
          </p:nvPr>
        </p:nvSpPr>
        <p:spPr>
          <a:xfrm>
            <a:off x="3124200" y="6356350"/>
            <a:ext cx="2895600" cy="365125"/>
          </a:xfrm>
        </p:spPr>
        <p:txBody>
          <a:bodyPr/>
          <a:lstStyle/>
          <a:p>
            <a:r>
              <a:rPr lang="en-CA" dirty="0">
                <a:solidFill>
                  <a:srgbClr val="6A63AB"/>
                </a:solidFill>
              </a:rPr>
              <a:t>Election Simulation Toolkit</a:t>
            </a:r>
          </a:p>
        </p:txBody>
      </p:sp>
      <p:sp>
        <p:nvSpPr>
          <p:cNvPr id="2" name="Rectangle 1">
            <a:extLst>
              <a:ext uri="{FF2B5EF4-FFF2-40B4-BE49-F238E27FC236}">
                <a16:creationId xmlns:a16="http://schemas.microsoft.com/office/drawing/2014/main" id="{F78D480D-B31E-7348-BDEC-C984CEC71416}"/>
              </a:ext>
            </a:extLst>
          </p:cNvPr>
          <p:cNvSpPr/>
          <p:nvPr/>
        </p:nvSpPr>
        <p:spPr>
          <a:xfrm>
            <a:off x="6444208" y="-1"/>
            <a:ext cx="2699792" cy="740687"/>
          </a:xfrm>
          <a:prstGeom prst="rect">
            <a:avLst/>
          </a:prstGeom>
          <a:solidFill>
            <a:srgbClr val="4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Introduction</a:t>
            </a:r>
          </a:p>
        </p:txBody>
      </p:sp>
      <p:sp>
        <p:nvSpPr>
          <p:cNvPr id="15" name="TextBox 14">
            <a:extLst>
              <a:ext uri="{FF2B5EF4-FFF2-40B4-BE49-F238E27FC236}">
                <a16:creationId xmlns:a16="http://schemas.microsoft.com/office/drawing/2014/main" id="{DCA806B1-A7C7-6B48-9F1D-57B34DBB1622}"/>
              </a:ext>
            </a:extLst>
          </p:cNvPr>
          <p:cNvSpPr txBox="1"/>
          <p:nvPr/>
        </p:nvSpPr>
        <p:spPr>
          <a:xfrm>
            <a:off x="576365" y="1505684"/>
            <a:ext cx="7884067" cy="3939540"/>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All Canadian citizens who are at least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18 years old have the right to vote in federal elections.</a:t>
            </a:r>
          </a:p>
          <a:p>
            <a:pPr marL="457200" indent="-45720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Today, everyone will be a citizen of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our classroom.</a:t>
            </a:r>
          </a:p>
          <a:p>
            <a:pPr marL="457200" indent="-45720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You will also have another role as an election officer or as a member of a political party.</a:t>
            </a:r>
          </a:p>
        </p:txBody>
      </p:sp>
    </p:spTree>
    <p:extLst>
      <p:ext uri="{BB962C8B-B14F-4D97-AF65-F5344CB8AC3E}">
        <p14:creationId xmlns:p14="http://schemas.microsoft.com/office/powerpoint/2010/main" val="307468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Activity</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numéro de diapositive 3">
            <a:extLst>
              <a:ext uri="{FF2B5EF4-FFF2-40B4-BE49-F238E27FC236}">
                <a16:creationId xmlns:a16="http://schemas.microsoft.com/office/drawing/2014/main" id="{3D9576DB-E9EB-5641-BA4A-11CFF05A6103}"/>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rPr>
              <a:t>7</a:t>
            </a:fld>
            <a:endParaRPr lang="en-CA" dirty="0">
              <a:solidFill>
                <a:srgbClr val="6A63AB"/>
              </a:solidFill>
            </a:endParaRPr>
          </a:p>
        </p:txBody>
      </p:sp>
      <p:sp>
        <p:nvSpPr>
          <p:cNvPr id="14" name="Espace réservé du pied de page 7">
            <a:extLst>
              <a:ext uri="{FF2B5EF4-FFF2-40B4-BE49-F238E27FC236}">
                <a16:creationId xmlns:a16="http://schemas.microsoft.com/office/drawing/2014/main" id="{A46FF0F1-3197-3A4B-B5AA-EF7C1879F0B5}"/>
              </a:ext>
            </a:extLst>
          </p:cNvPr>
          <p:cNvSpPr>
            <a:spLocks noGrp="1"/>
          </p:cNvSpPr>
          <p:nvPr>
            <p:ph type="ftr" sz="quarter" idx="11"/>
          </p:nvPr>
        </p:nvSpPr>
        <p:spPr>
          <a:xfrm>
            <a:off x="3124200" y="6356350"/>
            <a:ext cx="2895600" cy="365125"/>
          </a:xfrm>
        </p:spPr>
        <p:txBody>
          <a:bodyPr/>
          <a:lstStyle/>
          <a:p>
            <a:r>
              <a:rPr lang="en-CA" dirty="0">
                <a:solidFill>
                  <a:srgbClr val="6A63AB"/>
                </a:solidFill>
              </a:rPr>
              <a:t>Election Simulation Toolkit</a:t>
            </a:r>
          </a:p>
        </p:txBody>
      </p:sp>
      <p:sp>
        <p:nvSpPr>
          <p:cNvPr id="15" name="Rectangle 14">
            <a:extLst>
              <a:ext uri="{FF2B5EF4-FFF2-40B4-BE49-F238E27FC236}">
                <a16:creationId xmlns:a16="http://schemas.microsoft.com/office/drawing/2014/main" id="{7DB275C3-122C-184E-9111-5FF9227FF518}"/>
              </a:ext>
            </a:extLst>
          </p:cNvPr>
          <p:cNvSpPr/>
          <p:nvPr/>
        </p:nvSpPr>
        <p:spPr>
          <a:xfrm>
            <a:off x="6444208" y="-1"/>
            <a:ext cx="2699792" cy="740687"/>
          </a:xfrm>
          <a:prstGeom prst="rect">
            <a:avLst/>
          </a:prstGeom>
          <a:solidFill>
            <a:srgbClr val="4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Introduction</a:t>
            </a:r>
          </a:p>
        </p:txBody>
      </p:sp>
      <p:sp>
        <p:nvSpPr>
          <p:cNvPr id="16" name="TextBox 15">
            <a:extLst>
              <a:ext uri="{FF2B5EF4-FFF2-40B4-BE49-F238E27FC236}">
                <a16:creationId xmlns:a16="http://schemas.microsoft.com/office/drawing/2014/main" id="{866185C6-F4E6-C545-A9B3-7AF7AE07B742}"/>
              </a:ext>
            </a:extLst>
          </p:cNvPr>
          <p:cNvSpPr txBox="1"/>
          <p:nvPr/>
        </p:nvSpPr>
        <p:spPr>
          <a:xfrm>
            <a:off x="576365" y="1505684"/>
            <a:ext cx="7884067" cy="1077218"/>
          </a:xfrm>
          <a:prstGeom prst="rect">
            <a:avLst/>
          </a:prstGeom>
          <a:noFill/>
        </p:spPr>
        <p:txBody>
          <a:bodyPr wrap="square" rtlCol="0">
            <a:spAutoFit/>
          </a:bodyPr>
          <a:lstStyle/>
          <a:p>
            <a:pPr algn="ctr">
              <a:spcAft>
                <a:spcPts val="600"/>
              </a:spcAft>
            </a:pPr>
            <a:r>
              <a:rPr lang="en-US" sz="3200" b="1" dirty="0">
                <a:latin typeface="Arial" panose="020B0604020202020204" pitchFamily="34" charset="0"/>
                <a:cs typeface="Arial" panose="020B0604020202020204" pitchFamily="34" charset="0"/>
              </a:rPr>
              <a:t>How could we improve our school</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or community?</a:t>
            </a:r>
          </a:p>
        </p:txBody>
      </p:sp>
    </p:spTree>
    <p:extLst>
      <p:ext uri="{BB962C8B-B14F-4D97-AF65-F5344CB8AC3E}">
        <p14:creationId xmlns:p14="http://schemas.microsoft.com/office/powerpoint/2010/main" val="1247225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9552" y="1770140"/>
            <a:ext cx="8229600" cy="44671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Activity</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Espace réservé du numéro de diapositive 3">
            <a:extLst>
              <a:ext uri="{FF2B5EF4-FFF2-40B4-BE49-F238E27FC236}">
                <a16:creationId xmlns:a16="http://schemas.microsoft.com/office/drawing/2014/main" id="{4F8189B2-6B02-C54B-8FC6-209921E86F4E}"/>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latin typeface="Arial" panose="020B0604020202020204" pitchFamily="34" charset="0"/>
                <a:cs typeface="Arial" panose="020B0604020202020204" pitchFamily="34" charset="0"/>
              </a:rPr>
              <a:t>8</a:t>
            </a:fld>
            <a:endParaRPr lang="en-CA" dirty="0">
              <a:solidFill>
                <a:srgbClr val="6A63AB"/>
              </a:solidFill>
              <a:latin typeface="Arial" panose="020B0604020202020204" pitchFamily="34" charset="0"/>
              <a:cs typeface="Arial" panose="020B0604020202020204" pitchFamily="34" charset="0"/>
            </a:endParaRPr>
          </a:p>
        </p:txBody>
      </p:sp>
      <p:sp>
        <p:nvSpPr>
          <p:cNvPr id="15" name="Espace réservé du pied de page 7">
            <a:extLst>
              <a:ext uri="{FF2B5EF4-FFF2-40B4-BE49-F238E27FC236}">
                <a16:creationId xmlns:a16="http://schemas.microsoft.com/office/drawing/2014/main" id="{58E888CE-93ED-8F47-9E47-E1325D10B15A}"/>
              </a:ext>
            </a:extLst>
          </p:cNvPr>
          <p:cNvSpPr>
            <a:spLocks noGrp="1"/>
          </p:cNvSpPr>
          <p:nvPr>
            <p:ph type="ftr" sz="quarter" idx="11"/>
          </p:nvPr>
        </p:nvSpPr>
        <p:spPr>
          <a:xfrm>
            <a:off x="3124200" y="6356350"/>
            <a:ext cx="2895600" cy="365125"/>
          </a:xfrm>
        </p:spPr>
        <p:txBody>
          <a:bodyPr/>
          <a:lstStyle/>
          <a:p>
            <a:r>
              <a:rPr lang="en-CA" dirty="0">
                <a:solidFill>
                  <a:srgbClr val="6A63AB"/>
                </a:solidFill>
                <a:latin typeface="Arial" panose="020B0604020202020204" pitchFamily="34" charset="0"/>
                <a:cs typeface="Arial" panose="020B0604020202020204" pitchFamily="34" charset="0"/>
              </a:rPr>
              <a:t>Election Simulation Toolkit</a:t>
            </a:r>
          </a:p>
        </p:txBody>
      </p:sp>
      <p:sp>
        <p:nvSpPr>
          <p:cNvPr id="17" name="Title 4">
            <a:extLst>
              <a:ext uri="{FF2B5EF4-FFF2-40B4-BE49-F238E27FC236}">
                <a16:creationId xmlns:a16="http://schemas.microsoft.com/office/drawing/2014/main" id="{B89C71A6-57F9-4141-B160-A46918061F16}"/>
              </a:ext>
            </a:extLst>
          </p:cNvPr>
          <p:cNvSpPr>
            <a:spLocks noGrp="1"/>
          </p:cNvSpPr>
          <p:nvPr>
            <p:ph type="title"/>
          </p:nvPr>
        </p:nvSpPr>
        <p:spPr>
          <a:xfrm>
            <a:off x="576365" y="1307270"/>
            <a:ext cx="8071867" cy="744286"/>
          </a:xfrm>
        </p:spPr>
        <p:txBody>
          <a:bodyPr anchor="t">
            <a:noAutofit/>
          </a:bodyPr>
          <a:lstStyle/>
          <a:p>
            <a:pPr algn="l">
              <a:spcAft>
                <a:spcPts val="1200"/>
              </a:spcAft>
            </a:pPr>
            <a:r>
              <a:rPr lang="en-CA" sz="3600" b="1" dirty="0">
                <a:latin typeface="Arial" panose="020B0604020202020204" pitchFamily="34" charset="0"/>
                <a:cs typeface="Arial" panose="020B0604020202020204" pitchFamily="34" charset="0"/>
              </a:rPr>
              <a:t>Roles in our class election</a:t>
            </a:r>
            <a:endParaRPr lang="en-CA" sz="2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D19AF8D-2963-8D4C-A0D1-448A9178905B}"/>
              </a:ext>
            </a:extLst>
          </p:cNvPr>
          <p:cNvSpPr txBox="1"/>
          <p:nvPr/>
        </p:nvSpPr>
        <p:spPr>
          <a:xfrm>
            <a:off x="576365" y="2208701"/>
            <a:ext cx="3563587" cy="2385268"/>
          </a:xfrm>
          <a:prstGeom prst="rect">
            <a:avLst/>
          </a:prstGeom>
          <a:noFill/>
        </p:spPr>
        <p:txBody>
          <a:bodyPr wrap="square" rtlCol="0">
            <a:spAutoFit/>
          </a:bodyPr>
          <a:lstStyle/>
          <a:p>
            <a:pPr>
              <a:spcAft>
                <a:spcPts val="1800"/>
              </a:spcAft>
            </a:pPr>
            <a:r>
              <a:rPr lang="en-US" sz="3000" b="1" u="sng" dirty="0">
                <a:solidFill>
                  <a:srgbClr val="6A63AB"/>
                </a:solidFill>
                <a:latin typeface="Arial" panose="020B0604020202020204" pitchFamily="34" charset="0"/>
                <a:cs typeface="Arial" panose="020B0604020202020204" pitchFamily="34" charset="0"/>
              </a:rPr>
              <a:t>Election officers</a:t>
            </a:r>
          </a:p>
          <a:p>
            <a:pPr>
              <a:spcAft>
                <a:spcPts val="600"/>
              </a:spcAft>
            </a:pPr>
            <a:r>
              <a:rPr lang="en-US" sz="2600" dirty="0">
                <a:latin typeface="Arial" panose="020B0604020202020204" pitchFamily="34" charset="0"/>
                <a:cs typeface="Arial" panose="020B0604020202020204" pitchFamily="34" charset="0"/>
              </a:rPr>
              <a:t>Set up and run the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polling station, count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the ballots and report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the results</a:t>
            </a:r>
          </a:p>
        </p:txBody>
      </p:sp>
      <p:sp>
        <p:nvSpPr>
          <p:cNvPr id="19" name="Rectangle 18">
            <a:extLst>
              <a:ext uri="{FF2B5EF4-FFF2-40B4-BE49-F238E27FC236}">
                <a16:creationId xmlns:a16="http://schemas.microsoft.com/office/drawing/2014/main" id="{8B8809C9-BFD2-494B-B3CC-2DFF4405EA5C}"/>
              </a:ext>
            </a:extLst>
          </p:cNvPr>
          <p:cNvSpPr/>
          <p:nvPr/>
        </p:nvSpPr>
        <p:spPr>
          <a:xfrm>
            <a:off x="6444208" y="-1"/>
            <a:ext cx="2699792" cy="740687"/>
          </a:xfrm>
          <a:prstGeom prst="rect">
            <a:avLst/>
          </a:prstGeom>
          <a:solidFill>
            <a:srgbClr val="4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Introduction</a:t>
            </a:r>
          </a:p>
        </p:txBody>
      </p:sp>
      <p:sp>
        <p:nvSpPr>
          <p:cNvPr id="20" name="TextBox 19">
            <a:extLst>
              <a:ext uri="{FF2B5EF4-FFF2-40B4-BE49-F238E27FC236}">
                <a16:creationId xmlns:a16="http://schemas.microsoft.com/office/drawing/2014/main" id="{046201B8-0612-274D-8F12-2E75450E3505}"/>
              </a:ext>
            </a:extLst>
          </p:cNvPr>
          <p:cNvSpPr txBox="1"/>
          <p:nvPr/>
        </p:nvSpPr>
        <p:spPr>
          <a:xfrm>
            <a:off x="4608004" y="2208701"/>
            <a:ext cx="3852428" cy="2846933"/>
          </a:xfrm>
          <a:prstGeom prst="rect">
            <a:avLst/>
          </a:prstGeom>
          <a:noFill/>
        </p:spPr>
        <p:txBody>
          <a:bodyPr wrap="square" rtlCol="0">
            <a:spAutoFit/>
          </a:bodyPr>
          <a:lstStyle/>
          <a:p>
            <a:pPr>
              <a:spcAft>
                <a:spcPts val="1800"/>
              </a:spcAft>
            </a:pPr>
            <a:r>
              <a:rPr lang="en-US" sz="3000" b="1" u="sng" dirty="0">
                <a:solidFill>
                  <a:srgbClr val="6A63AB"/>
                </a:solidFill>
                <a:latin typeface="Arial" panose="020B0604020202020204" pitchFamily="34" charset="0"/>
                <a:cs typeface="Arial" panose="020B0604020202020204" pitchFamily="34" charset="0"/>
              </a:rPr>
              <a:t>Political party members</a:t>
            </a:r>
          </a:p>
          <a:p>
            <a:pPr>
              <a:spcAft>
                <a:spcPts val="600"/>
              </a:spcAft>
            </a:pPr>
            <a:r>
              <a:rPr lang="en-US" sz="2600" dirty="0">
                <a:latin typeface="Arial" panose="020B0604020202020204" pitchFamily="34" charset="0"/>
                <a:cs typeface="Arial" panose="020B0604020202020204" pitchFamily="34" charset="0"/>
              </a:rPr>
              <a:t>Groups will work together to form a political party and campaign for election</a:t>
            </a:r>
          </a:p>
        </p:txBody>
      </p:sp>
    </p:spTree>
    <p:extLst>
      <p:ext uri="{BB962C8B-B14F-4D97-AF65-F5344CB8AC3E}">
        <p14:creationId xmlns:p14="http://schemas.microsoft.com/office/powerpoint/2010/main" val="268358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3FEDD0B-22E0-8246-82F0-2E24234A07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58274" y="1705579"/>
            <a:ext cx="6109354" cy="4720865"/>
          </a:xfrm>
          <a:prstGeom prst="rect">
            <a:avLst/>
          </a:prstGeom>
        </p:spPr>
      </p:pic>
      <p:sp>
        <p:nvSpPr>
          <p:cNvPr id="8" name="Content Placeholder 2"/>
          <p:cNvSpPr txBox="1">
            <a:spLocks/>
          </p:cNvSpPr>
          <p:nvPr/>
        </p:nvSpPr>
        <p:spPr>
          <a:xfrm>
            <a:off x="539552" y="1770140"/>
            <a:ext cx="8229600" cy="44671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7" name="ZoneTexte 6"/>
          <p:cNvSpPr txBox="1"/>
          <p:nvPr/>
        </p:nvSpPr>
        <p:spPr>
          <a:xfrm>
            <a:off x="323528" y="332713"/>
            <a:ext cx="8136904" cy="461665"/>
          </a:xfrm>
          <a:prstGeom prst="rect">
            <a:avLst/>
          </a:prstGeom>
          <a:noFill/>
        </p:spPr>
        <p:txBody>
          <a:bodyPr wrap="square" rtlCol="0">
            <a:spAutoFit/>
          </a:bodyPr>
          <a:lstStyle/>
          <a:p>
            <a:r>
              <a:rPr lang="fr-CA" sz="2400" b="1" dirty="0">
                <a:solidFill>
                  <a:srgbClr val="6A63AB"/>
                </a:solidFill>
                <a:latin typeface="Arial" panose="020B0604020202020204" pitchFamily="34" charset="0"/>
                <a:cs typeface="Arial" panose="020B0604020202020204" pitchFamily="34" charset="0"/>
              </a:rPr>
              <a:t>Activity</a:t>
            </a:r>
            <a:endParaRPr lang="en-CA" sz="2400" b="1" dirty="0">
              <a:solidFill>
                <a:srgbClr val="6A63AB"/>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7" y="386348"/>
            <a:ext cx="379205" cy="35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Espace réservé du numéro de diapositive 3">
            <a:extLst>
              <a:ext uri="{FF2B5EF4-FFF2-40B4-BE49-F238E27FC236}">
                <a16:creationId xmlns:a16="http://schemas.microsoft.com/office/drawing/2014/main" id="{C7D435AE-2868-CB4E-BD34-092915E77157}"/>
              </a:ext>
            </a:extLst>
          </p:cNvPr>
          <p:cNvSpPr>
            <a:spLocks noGrp="1"/>
          </p:cNvSpPr>
          <p:nvPr>
            <p:ph type="sldNum" sz="quarter" idx="12"/>
          </p:nvPr>
        </p:nvSpPr>
        <p:spPr>
          <a:xfrm>
            <a:off x="6553200" y="6356350"/>
            <a:ext cx="2133600" cy="365125"/>
          </a:xfrm>
        </p:spPr>
        <p:txBody>
          <a:bodyPr/>
          <a:lstStyle/>
          <a:p>
            <a:fld id="{6EE9CC64-E1AB-452A-863F-96DDDA204470}" type="slidenum">
              <a:rPr lang="en-CA" smtClean="0">
                <a:solidFill>
                  <a:srgbClr val="6A63AB"/>
                </a:solidFill>
                <a:latin typeface="Arial" panose="020B0604020202020204" pitchFamily="34" charset="0"/>
                <a:cs typeface="Arial" panose="020B0604020202020204" pitchFamily="34" charset="0"/>
              </a:rPr>
              <a:t>9</a:t>
            </a:fld>
            <a:endParaRPr lang="en-CA" dirty="0">
              <a:solidFill>
                <a:srgbClr val="6A63AB"/>
              </a:solidFill>
              <a:latin typeface="Arial" panose="020B0604020202020204" pitchFamily="34" charset="0"/>
              <a:cs typeface="Arial" panose="020B0604020202020204" pitchFamily="34" charset="0"/>
            </a:endParaRPr>
          </a:p>
        </p:txBody>
      </p:sp>
      <p:sp>
        <p:nvSpPr>
          <p:cNvPr id="15" name="Espace réservé du pied de page 7">
            <a:extLst>
              <a:ext uri="{FF2B5EF4-FFF2-40B4-BE49-F238E27FC236}">
                <a16:creationId xmlns:a16="http://schemas.microsoft.com/office/drawing/2014/main" id="{2BA5320E-A14F-0446-AAD4-8B2268F79765}"/>
              </a:ext>
            </a:extLst>
          </p:cNvPr>
          <p:cNvSpPr>
            <a:spLocks noGrp="1"/>
          </p:cNvSpPr>
          <p:nvPr>
            <p:ph type="ftr" sz="quarter" idx="11"/>
          </p:nvPr>
        </p:nvSpPr>
        <p:spPr>
          <a:xfrm>
            <a:off x="3124200" y="6356350"/>
            <a:ext cx="2895600" cy="365125"/>
          </a:xfrm>
        </p:spPr>
        <p:txBody>
          <a:bodyPr/>
          <a:lstStyle/>
          <a:p>
            <a:r>
              <a:rPr lang="en-CA" dirty="0">
                <a:solidFill>
                  <a:srgbClr val="6A63AB"/>
                </a:solidFill>
                <a:latin typeface="Arial" panose="020B0604020202020204" pitchFamily="34" charset="0"/>
                <a:cs typeface="Arial" panose="020B0604020202020204" pitchFamily="34" charset="0"/>
              </a:rPr>
              <a:t>Election Simulation Toolkit</a:t>
            </a:r>
          </a:p>
        </p:txBody>
      </p:sp>
      <p:sp>
        <p:nvSpPr>
          <p:cNvPr id="17" name="Title 4">
            <a:extLst>
              <a:ext uri="{FF2B5EF4-FFF2-40B4-BE49-F238E27FC236}">
                <a16:creationId xmlns:a16="http://schemas.microsoft.com/office/drawing/2014/main" id="{0D33C9FC-263A-4B49-A1FD-F236AB216FEB}"/>
              </a:ext>
            </a:extLst>
          </p:cNvPr>
          <p:cNvSpPr>
            <a:spLocks noGrp="1"/>
          </p:cNvSpPr>
          <p:nvPr>
            <p:ph type="title"/>
          </p:nvPr>
        </p:nvSpPr>
        <p:spPr>
          <a:xfrm>
            <a:off x="576365" y="1307270"/>
            <a:ext cx="8071867" cy="744286"/>
          </a:xfrm>
        </p:spPr>
        <p:txBody>
          <a:bodyPr anchor="t">
            <a:noAutofit/>
          </a:bodyPr>
          <a:lstStyle/>
          <a:p>
            <a:pPr algn="l">
              <a:spcAft>
                <a:spcPts val="1200"/>
              </a:spcAft>
            </a:pPr>
            <a:r>
              <a:rPr lang="en-CA" sz="3600" b="1" dirty="0">
                <a:latin typeface="Arial" panose="020B0604020202020204" pitchFamily="34" charset="0"/>
                <a:cs typeface="Arial" panose="020B0604020202020204" pitchFamily="34" charset="0"/>
              </a:rPr>
              <a:t>Getting ready</a:t>
            </a:r>
            <a:endParaRPr lang="en-CA" sz="2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5CEE006-8F85-BC44-B6C4-C438E2DE4229}"/>
              </a:ext>
            </a:extLst>
          </p:cNvPr>
          <p:cNvSpPr txBox="1"/>
          <p:nvPr/>
        </p:nvSpPr>
        <p:spPr>
          <a:xfrm>
            <a:off x="576365" y="2204864"/>
            <a:ext cx="5795835" cy="1723549"/>
          </a:xfrm>
          <a:prstGeom prst="rect">
            <a:avLst/>
          </a:prstGeom>
          <a:noFill/>
        </p:spPr>
        <p:txBody>
          <a:bodyPr wrap="square" rtlCol="0">
            <a:spAutoFit/>
          </a:bodyPr>
          <a:lstStyle/>
          <a:p>
            <a:pPr>
              <a:spcAft>
                <a:spcPts val="1800"/>
              </a:spcAft>
            </a:pPr>
            <a:r>
              <a:rPr lang="en-US" sz="3000" b="1" u="sng" dirty="0">
                <a:solidFill>
                  <a:srgbClr val="6A63AB"/>
                </a:solidFill>
                <a:latin typeface="Arial" panose="020B0604020202020204" pitchFamily="34" charset="0"/>
                <a:cs typeface="Arial" panose="020B0604020202020204" pitchFamily="34" charset="0"/>
              </a:rPr>
              <a:t>The election officers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Polling Station Manual</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Voting materials</a:t>
            </a:r>
          </a:p>
        </p:txBody>
      </p:sp>
      <p:sp>
        <p:nvSpPr>
          <p:cNvPr id="19" name="Rectangle 18">
            <a:extLst>
              <a:ext uri="{FF2B5EF4-FFF2-40B4-BE49-F238E27FC236}">
                <a16:creationId xmlns:a16="http://schemas.microsoft.com/office/drawing/2014/main" id="{857F6156-F5EF-6A4A-B167-5B0801ABE2E3}"/>
              </a:ext>
            </a:extLst>
          </p:cNvPr>
          <p:cNvSpPr/>
          <p:nvPr/>
        </p:nvSpPr>
        <p:spPr>
          <a:xfrm>
            <a:off x="6444208" y="-1"/>
            <a:ext cx="2699792" cy="740687"/>
          </a:xfrm>
          <a:prstGeom prst="rect">
            <a:avLst/>
          </a:prstGeom>
          <a:solidFill>
            <a:srgbClr val="4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589261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1149</Words>
  <Application>Microsoft Office PowerPoint</Application>
  <PresentationFormat>On-screen Show (4:3)</PresentationFormat>
  <Paragraphs>172</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Do you want breakfast for dinner?</vt:lpstr>
      <vt:lpstr>Vote</vt:lpstr>
      <vt:lpstr>Discussion</vt:lpstr>
      <vt:lpstr>PowerPoint Presentation</vt:lpstr>
      <vt:lpstr>PowerPoint Presentation</vt:lpstr>
      <vt:lpstr>PowerPoint Presentation</vt:lpstr>
      <vt:lpstr>Roles in our class election</vt:lpstr>
      <vt:lpstr>Getting ready</vt:lpstr>
      <vt:lpstr>Getting ready</vt:lpstr>
      <vt:lpstr>PowerPoint Presentation</vt:lpstr>
      <vt:lpstr>Candidates deliver their speeches</vt:lpstr>
      <vt:lpstr>The ballot is secret</vt:lpstr>
      <vt:lpstr>Voting Step by Step</vt:lpstr>
      <vt:lpstr>Results</vt:lpstr>
      <vt:lpstr>PowerPoint Presentation</vt:lpstr>
      <vt:lpstr>Discussion</vt:lpstr>
      <vt:lpstr>Reflection</vt:lpstr>
    </vt:vector>
  </TitlesOfParts>
  <Company>Elections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Elections Canada</dc:creator>
  <cp:lastModifiedBy>Collishaw, Rachel</cp:lastModifiedBy>
  <cp:revision>179</cp:revision>
  <cp:lastPrinted>2018-11-20T16:25:36Z</cp:lastPrinted>
  <dcterms:created xsi:type="dcterms:W3CDTF">2018-11-13T16:40:11Z</dcterms:created>
  <dcterms:modified xsi:type="dcterms:W3CDTF">2021-07-06T18:14:54Z</dcterms:modified>
</cp:coreProperties>
</file>