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74" r:id="rId5"/>
    <p:sldId id="287" r:id="rId6"/>
    <p:sldId id="275" r:id="rId7"/>
    <p:sldId id="28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954838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309"/>
    <a:srgbClr val="3E93B8"/>
    <a:srgbClr val="FAA61A"/>
    <a:srgbClr val="F9A51A"/>
    <a:srgbClr val="6A63AC"/>
    <a:srgbClr val="EE3960"/>
    <a:srgbClr val="50BCEB"/>
    <a:srgbClr val="A86127"/>
    <a:srgbClr val="356D90"/>
    <a:srgbClr val="4F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6356" autoAdjust="0"/>
  </p:normalViewPr>
  <p:slideViewPr>
    <p:cSldViewPr>
      <p:cViewPr varScale="1">
        <p:scale>
          <a:sx n="168" d="100"/>
          <a:sy n="168" d="100"/>
        </p:scale>
        <p:origin x="15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B74D4-B6C5-4EE8-8BF9-8C2CB55638B6}" type="datetimeFigureOut">
              <a:rPr lang="en-CA"/>
              <a:pPr>
                <a:defRPr/>
              </a:pPr>
              <a:t>2023-07-18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64188" cy="415607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260C9E-6C8B-4E3F-BF8B-C20D2A64CA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16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9FA78-65CC-42AE-A9C7-49924643D0A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75F10B-DD3D-4856-A7DB-721E6FAE28FE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D66A05-D59C-472B-B67C-627E779A8F6E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FCFBA-92D9-4FF9-9D41-1173A95B5BA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9E3E8-A03A-49B2-8165-AED84B0FD93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0F9F3-A260-4BE9-8F18-CCAE96C1B8A7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7367B-2850-47EB-9F8A-B90036B62D71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679C1-3F26-4B1E-9902-EB157BE91440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B5E43-63D6-4878-B86F-64959F9DA57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2575DE-57EC-46C7-8546-D25299BC90F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5D595-4B4B-4805-B646-478B4409F921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4063C-89A8-48DA-A1FB-F8C5CEDD063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085FD-A5D5-43D3-97E6-9EB4A9C4ADE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26223-A61C-4866-A8C7-464915B723B1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E889D1-A612-49EF-9F87-D9659A6B54F1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AD4C-68B6-4BAA-983E-23D5E28F1CA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067B-3FEF-48E5-9C83-E40F643E28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9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6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Does Voting Matter?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6B80-C34F-43EE-A7A2-CA45E77E94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1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CA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327FA-3548-4FC6-AD5B-A994C53511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h6SU87I8QAk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ZLuDiVYPP2E&amp;feature=youtu.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042025"/>
            <a:ext cx="14430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e 8"/>
          <p:cNvGrpSpPr>
            <a:grpSpLocks/>
          </p:cNvGrpSpPr>
          <p:nvPr/>
        </p:nvGrpSpPr>
        <p:grpSpPr bwMode="auto">
          <a:xfrm>
            <a:off x="5076825" y="2241550"/>
            <a:ext cx="4067175" cy="3995738"/>
            <a:chOff x="5436096" y="2388150"/>
            <a:chExt cx="3707903" cy="3641411"/>
          </a:xfrm>
        </p:grpSpPr>
        <p:pic>
          <p:nvPicPr>
            <p:cNvPr id="3077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388150"/>
              <a:ext cx="3419871" cy="3620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436096" y="5287390"/>
              <a:ext cx="674427" cy="742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56836" y="2830848"/>
              <a:ext cx="778631" cy="742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3076" name="ZoneTexte 6"/>
          <p:cNvSpPr txBox="1">
            <a:spLocks noChangeArrowheads="1"/>
          </p:cNvSpPr>
          <p:nvPr/>
        </p:nvSpPr>
        <p:spPr bwMode="auto">
          <a:xfrm>
            <a:off x="2473325" y="1989138"/>
            <a:ext cx="4197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en-US" sz="4400" b="1" dirty="0">
                <a:solidFill>
                  <a:srgbClr val="CD8309"/>
                </a:solidFill>
                <a:latin typeface="Arial" charset="0"/>
              </a:rPr>
              <a:t>Civic Action: </a:t>
            </a:r>
            <a:r>
              <a:rPr lang="fr-CA" altLang="en-US" sz="4400" b="1" dirty="0" err="1">
                <a:solidFill>
                  <a:srgbClr val="CD8309"/>
                </a:solidFill>
                <a:latin typeface="Arial" charset="0"/>
              </a:rPr>
              <a:t>Then</a:t>
            </a:r>
            <a:r>
              <a:rPr lang="fr-CA" altLang="en-US" sz="4400" b="1" dirty="0">
                <a:solidFill>
                  <a:srgbClr val="CD8309"/>
                </a:solidFill>
                <a:latin typeface="Arial" charset="0"/>
              </a:rPr>
              <a:t> and </a:t>
            </a:r>
            <a:r>
              <a:rPr lang="fr-CA" altLang="en-US" sz="4400" b="1" dirty="0" err="1">
                <a:solidFill>
                  <a:srgbClr val="CD8309"/>
                </a:solidFill>
                <a:latin typeface="Arial" charset="0"/>
              </a:rPr>
              <a:t>Now</a:t>
            </a:r>
            <a:endParaRPr lang="en-CA" altLang="en-US" sz="4400" b="1" dirty="0">
              <a:solidFill>
                <a:srgbClr val="CD830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7EC31-24BF-4425-9D48-2A452935C0E1}" type="slidenum">
              <a:rPr lang="en-CA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12292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2293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ontent Placeholder 2"/>
          <p:cNvSpPr txBox="1">
            <a:spLocks/>
          </p:cNvSpPr>
          <p:nvPr/>
        </p:nvSpPr>
        <p:spPr bwMode="auto">
          <a:xfrm>
            <a:off x="539750" y="1052513"/>
            <a:ext cx="82089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altLang="en-US" sz="2700" b="1" dirty="0">
                <a:solidFill>
                  <a:srgbClr val="6A63AC"/>
                </a:solidFill>
                <a:latin typeface="Arial" charset="0"/>
              </a:rPr>
              <a:t>Building public support: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outreach actions like holding a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rally or starting a communications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campaign to convince others to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support your cause</a:t>
            </a:r>
            <a:r>
              <a:rPr lang="en-CA" altLang="en-US" sz="27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What actions did we see in the video that might be "building public support"?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000" dirty="0">
                <a:latin typeface="Arial" charset="0"/>
              </a:rPr>
              <a:t>E.g. When a petition draws widespread attention to an issue, that is building public support.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2019E1-EFE4-A9B2-C672-049A13879C77}"/>
              </a:ext>
            </a:extLst>
          </p:cNvPr>
          <p:cNvGrpSpPr/>
          <p:nvPr/>
        </p:nvGrpSpPr>
        <p:grpSpPr>
          <a:xfrm>
            <a:off x="6444530" y="836712"/>
            <a:ext cx="2375942" cy="2394144"/>
            <a:chOff x="6444530" y="836712"/>
            <a:chExt cx="2375942" cy="2394144"/>
          </a:xfrm>
        </p:grpSpPr>
        <p:pic>
          <p:nvPicPr>
            <p:cNvPr id="3" name="Picture 2" descr="A diagram of a circular diagram&#10;&#10;Description automatically generated">
              <a:extLst>
                <a:ext uri="{FF2B5EF4-FFF2-40B4-BE49-F238E27FC236}">
                  <a16:creationId xmlns:a16="http://schemas.microsoft.com/office/drawing/2014/main" id="{FF6CBC86-55D3-C667-F805-894A87E1D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50563" r="49993" b="-635"/>
            <a:stretch/>
          </p:blipFill>
          <p:spPr>
            <a:xfrm>
              <a:off x="6444530" y="836712"/>
              <a:ext cx="2375942" cy="2394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BEDC55-CAC5-8340-15CC-B3A5E8926929}"/>
                </a:ext>
              </a:extLst>
            </p:cNvPr>
            <p:cNvSpPr/>
            <p:nvPr/>
          </p:nvSpPr>
          <p:spPr>
            <a:xfrm>
              <a:off x="6553200" y="2420888"/>
              <a:ext cx="46707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8A458E-D3BF-121B-4744-DF576A930503}"/>
                </a:ext>
              </a:extLst>
            </p:cNvPr>
            <p:cNvSpPr/>
            <p:nvPr/>
          </p:nvSpPr>
          <p:spPr>
            <a:xfrm>
              <a:off x="6705600" y="2564904"/>
              <a:ext cx="53069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AFD67-4B64-4D16-B369-D65FAE4532AC}" type="slidenum">
              <a:rPr lang="en-CA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13316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3317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539750" y="1052513"/>
            <a:ext cx="82089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altLang="en-US" sz="2700" b="1" dirty="0">
                <a:solidFill>
                  <a:srgbClr val="CD8309"/>
                </a:solidFill>
                <a:latin typeface="Arial" charset="0"/>
              </a:rPr>
              <a:t>Working through the </a:t>
            </a:r>
            <a:br>
              <a:rPr lang="en-US" altLang="en-US" sz="2700" b="1" dirty="0">
                <a:solidFill>
                  <a:srgbClr val="CD8309"/>
                </a:solidFill>
                <a:latin typeface="Arial" charset="0"/>
              </a:rPr>
            </a:br>
            <a:r>
              <a:rPr lang="en-US" altLang="en-US" sz="2700" b="1" dirty="0">
                <a:solidFill>
                  <a:srgbClr val="CD8309"/>
                </a:solidFill>
                <a:latin typeface="Arial" charset="0"/>
              </a:rPr>
              <a:t>political system: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actions like contacting a politician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or presenting a petition to bring an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issue to elected officials and others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involved in politics and government.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What actions did we see in the video that might be "working through the political system"?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000" dirty="0">
                <a:latin typeface="Arial" charset="0"/>
              </a:rPr>
              <a:t>E.g. When a petition is presented to an elected official, that is working through the political system.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8849AD-384E-9B9B-C5BA-0B419E3E5677}"/>
              </a:ext>
            </a:extLst>
          </p:cNvPr>
          <p:cNvGrpSpPr/>
          <p:nvPr/>
        </p:nvGrpSpPr>
        <p:grpSpPr>
          <a:xfrm>
            <a:off x="6444530" y="836712"/>
            <a:ext cx="2375942" cy="2394144"/>
            <a:chOff x="6444530" y="836712"/>
            <a:chExt cx="2375942" cy="2394144"/>
          </a:xfrm>
        </p:grpSpPr>
        <p:pic>
          <p:nvPicPr>
            <p:cNvPr id="2" name="Picture 1" descr="A diagram of a circular diagram&#10;&#10;Description automatically generated">
              <a:extLst>
                <a:ext uri="{FF2B5EF4-FFF2-40B4-BE49-F238E27FC236}">
                  <a16:creationId xmlns:a16="http://schemas.microsoft.com/office/drawing/2014/main" id="{D981E0FE-A922-776F-B8DD-A224758A8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16" t="50899" r="-7" b="-971"/>
            <a:stretch/>
          </p:blipFill>
          <p:spPr>
            <a:xfrm>
              <a:off x="6444530" y="836712"/>
              <a:ext cx="2375942" cy="2394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F9D830-2310-EB0A-9595-2F3513F747EE}"/>
                </a:ext>
              </a:extLst>
            </p:cNvPr>
            <p:cNvSpPr/>
            <p:nvPr/>
          </p:nvSpPr>
          <p:spPr>
            <a:xfrm>
              <a:off x="7956376" y="2708920"/>
              <a:ext cx="79233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90" y="1916832"/>
            <a:ext cx="5974080" cy="3986784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5259E-FD27-4B9C-BD9A-EA4C356898BE}" type="slidenum">
              <a:rPr lang="en-CA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539750" y="1412875"/>
            <a:ext cx="8229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700" dirty="0">
                <a:latin typeface="Arial" charset="0"/>
              </a:rPr>
              <a:t>Read aloud your </a:t>
            </a:r>
            <a:r>
              <a:rPr lang="en-US" altLang="en-US" sz="2700" b="1" dirty="0">
                <a:latin typeface="Arial" charset="0"/>
              </a:rPr>
              <a:t>case study cards</a:t>
            </a:r>
            <a:r>
              <a:rPr lang="en-US" altLang="en-US" sz="2700" dirty="0">
                <a:latin typeface="Arial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700" dirty="0">
                <a:latin typeface="Arial" charset="0"/>
              </a:rPr>
              <a:t>Place each card on the section </a:t>
            </a:r>
            <a:br>
              <a:rPr lang="en-US" altLang="en-US" sz="2700" dirty="0">
                <a:latin typeface="Arial" charset="0"/>
              </a:rPr>
            </a:br>
            <a:r>
              <a:rPr lang="en-US" altLang="en-US" sz="2700" dirty="0">
                <a:latin typeface="Arial" charset="0"/>
              </a:rPr>
              <a:t>of the activity board that you </a:t>
            </a:r>
            <a:br>
              <a:rPr lang="en-US" altLang="en-US" sz="2700" dirty="0">
                <a:latin typeface="Arial" charset="0"/>
              </a:rPr>
            </a:br>
            <a:r>
              <a:rPr lang="en-US" altLang="en-US" sz="2700" dirty="0">
                <a:latin typeface="Arial" charset="0"/>
              </a:rPr>
              <a:t>think fits best.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700" dirty="0">
                <a:latin typeface="Arial" charset="0"/>
              </a:rPr>
              <a:t>Many answers are possible, </a:t>
            </a:r>
            <a:br>
              <a:rPr lang="en-US" altLang="en-US" sz="2700" dirty="0">
                <a:latin typeface="Arial" charset="0"/>
              </a:rPr>
            </a:br>
            <a:r>
              <a:rPr lang="en-US" altLang="en-US" sz="2700" dirty="0">
                <a:latin typeface="Arial" charset="0"/>
              </a:rPr>
              <a:t>but your group must agree.</a:t>
            </a:r>
            <a:endParaRPr lang="en-CA" altLang="en-US" sz="2700" dirty="0">
              <a:latin typeface="Arial" charset="0"/>
            </a:endParaRPr>
          </a:p>
        </p:txBody>
      </p:sp>
      <p:sp>
        <p:nvSpPr>
          <p:cNvPr id="14342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4343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1500B-47D6-48A3-B0DA-504F69C281B5}" type="slidenum">
              <a:rPr lang="en-CA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1412875"/>
            <a:ext cx="8229600" cy="48244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Discuss in your small group.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Be prepared to share with the class: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could happen if you removed one of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the sections?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Consolidation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5366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33302-B5BE-4E10-8422-35EC79EA20C2}" type="slidenum">
              <a:rPr lang="en-CA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16388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Consolidation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6389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750" y="1412875"/>
            <a:ext cx="8229600" cy="48244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Individual reflection: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Consider the action you wrote down at the start of this activity. What kind of </a:t>
            </a:r>
            <a:r>
              <a:rPr lang="en-US" sz="2700" b="1" dirty="0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 action</a:t>
            </a:r>
            <a:r>
              <a:rPr lang="en-US" sz="2700" dirty="0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is it? How has your thinking changed since the beginning?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95BDB-803E-4B97-BAA7-701F5F88031D}" type="slidenum">
              <a:rPr lang="en-CA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17412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Consolidation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7413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750" y="1268413"/>
            <a:ext cx="8229600" cy="49688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Planning your civic action</a:t>
            </a:r>
          </a:p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Think about the thing you would like to change.</a:t>
            </a:r>
            <a:b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(Hint: You wrote this down at the start of the lesson)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would it look like if you changed it for </a:t>
            </a:r>
            <a:b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the better?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results would you like to see?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else could you do to take action on what you would like to change</a:t>
            </a: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88720"/>
            <a:ext cx="3828288" cy="448056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ABACA-EB97-4B9E-B4D7-DC8E1517A132}" type="slidenum">
              <a:rPr lang="en-CA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18436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Consolidation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843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750" y="1268413"/>
            <a:ext cx="8229600" cy="49688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Planning your 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civic action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Create a civic action plan </a:t>
            </a:r>
            <a:b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using the activity board as </a:t>
            </a:r>
            <a:b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a template.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54" y="371538"/>
            <a:ext cx="377952" cy="384048"/>
          </a:xfrm>
          <a:prstGeom prst="rect">
            <a:avLst/>
          </a:prstGeom>
        </p:spPr>
      </p:pic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/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sz="4400" b="1">
                <a:latin typeface="Arial" charset="0"/>
                <a:cs typeface="Arial" charset="0"/>
              </a:rPr>
              <a:t>How can you take action </a:t>
            </a:r>
            <a:br>
              <a:rPr lang="en-US" altLang="en-US" sz="4400" b="1">
                <a:latin typeface="Arial" charset="0"/>
                <a:cs typeface="Arial" charset="0"/>
              </a:rPr>
            </a:br>
            <a:r>
              <a:rPr lang="en-US" altLang="en-US" sz="4400" b="1">
                <a:latin typeface="Arial" charset="0"/>
                <a:cs typeface="Arial" charset="0"/>
              </a:rPr>
              <a:t>to make a difference</a:t>
            </a:r>
            <a:r>
              <a:rPr lang="fr-CA" altLang="en-US" sz="4400" b="1">
                <a:latin typeface="Arial" charset="0"/>
                <a:cs typeface="Arial" charset="0"/>
              </a:rPr>
              <a:t>?</a:t>
            </a:r>
            <a:endParaRPr lang="en-CA" altLang="en-US" sz="4400" b="1">
              <a:latin typeface="Arial" charset="0"/>
              <a:cs typeface="Arial" charset="0"/>
            </a:endParaRPr>
          </a:p>
        </p:txBody>
      </p:sp>
      <p:sp>
        <p:nvSpPr>
          <p:cNvPr id="409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CBD23A4-811A-411F-B3FC-A594465A8A8F}" type="slidenum">
              <a:rPr lang="en-CA" altLang="en-US" sz="1200" smtClean="0">
                <a:solidFill>
                  <a:srgbClr val="A86127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CA" altLang="en-US" sz="1200">
              <a:solidFill>
                <a:srgbClr val="A86127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>
                <a:solidFill>
                  <a:srgbClr val="A86127"/>
                </a:solidFill>
                <a:latin typeface="Arial" charset="0"/>
                <a:cs typeface="Arial" charset="0"/>
              </a:rPr>
              <a:t>Civic Action: Then and Now</a:t>
            </a:r>
          </a:p>
        </p:txBody>
      </p:sp>
      <p:sp>
        <p:nvSpPr>
          <p:cNvPr id="4101" name="ZoneTexte 8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Inquiry Question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3" y="371538"/>
            <a:ext cx="377952" cy="384048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15031-26BF-4E81-B7E1-4E1863EE49B7}" type="slidenum">
              <a:rPr lang="en-CA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1811338"/>
            <a:ext cx="8229600" cy="44259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Write quietly for two minutes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is one thing you would like to change in your school, community or society?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could you do to change it?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Minds 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C7EA1-E405-4FB9-AF05-56DB2B72C6AC}" type="slidenum">
              <a:rPr lang="en-CA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6148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6149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9539" y="373856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750" y="1124744"/>
            <a:ext cx="8229600" cy="5112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Watch the video 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Women and the Vote</a:t>
            </a:r>
            <a:endParaRPr lang="en-US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kind of civic actions do you see citizens taking in the video?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137" r="18043" b="16604"/>
          <a:stretch/>
        </p:blipFill>
        <p:spPr>
          <a:xfrm>
            <a:off x="2251592" y="2852936"/>
            <a:ext cx="4805916" cy="3232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749C9-6F58-4AE2-94DD-E4D457A135D2}" type="slidenum">
              <a:rPr lang="en-CA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7172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7173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1124744"/>
            <a:ext cx="8229600" cy="5112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Watch the video 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Aboriginal and Treaty Rights in Canada’s Constitution</a:t>
            </a:r>
            <a:endParaRPr lang="en-US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What kind of civic actions do you see citizens taking in the video?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3668" r="14999"/>
          <a:stretch/>
        </p:blipFill>
        <p:spPr>
          <a:xfrm>
            <a:off x="2550825" y="3284984"/>
            <a:ext cx="4207449" cy="29373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circular diagram&#10;&#10;Description automatically generated">
            <a:extLst>
              <a:ext uri="{FF2B5EF4-FFF2-40B4-BE49-F238E27FC236}">
                <a16:creationId xmlns:a16="http://schemas.microsoft.com/office/drawing/2014/main" id="{DA95E4B6-6ACB-79A3-6558-B8BFE745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91" y="1628800"/>
            <a:ext cx="3237949" cy="323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74CD3-BA4C-491B-A4A0-2A8AE3F7BA1E}" type="slidenum">
              <a:rPr lang="en-CA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8197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8198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750" y="1811338"/>
            <a:ext cx="8229600" cy="44259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Getting Ready</a:t>
            </a:r>
          </a:p>
          <a:p>
            <a:pPr marL="0" indent="0" fontAlgn="auto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Your group will need:</a:t>
            </a:r>
          </a:p>
          <a:p>
            <a:pPr fontAlgn="auto">
              <a:spcAft>
                <a:spcPts val="1800"/>
              </a:spcAft>
              <a:defRPr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Activity board</a:t>
            </a:r>
          </a:p>
          <a:p>
            <a:pPr fontAlgn="auto">
              <a:spcAft>
                <a:spcPts val="1800"/>
              </a:spcAft>
              <a:defRPr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Activity cards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18811">
            <a:off x="4119464" y="3259790"/>
            <a:ext cx="1179512" cy="117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Content Placeholder 2"/>
          <p:cNvSpPr txBox="1">
            <a:spLocks/>
          </p:cNvSpPr>
          <p:nvPr/>
        </p:nvSpPr>
        <p:spPr bwMode="auto">
          <a:xfrm>
            <a:off x="539750" y="1196975"/>
            <a:ext cx="8229600" cy="129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US" altLang="en-US" sz="3000" b="1" dirty="0">
                <a:latin typeface="Arial" charset="0"/>
              </a:rPr>
              <a:t>The activity board shows four ways to take</a:t>
            </a:r>
            <a:br>
              <a:rPr lang="en-US" altLang="en-US" sz="3000" b="1" dirty="0">
                <a:latin typeface="Arial" charset="0"/>
              </a:rPr>
            </a:br>
            <a:r>
              <a:rPr lang="en-US" altLang="en-US" sz="3000" b="1" dirty="0">
                <a:latin typeface="Arial" charset="0"/>
              </a:rPr>
              <a:t>civic action.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C2A48-28E0-4C9F-92AF-D65128BCE614}" type="slidenum">
              <a:rPr lang="en-CA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9221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9222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diagram of a circular diagram&#10;&#10;Description automatically generated">
            <a:extLst>
              <a:ext uri="{FF2B5EF4-FFF2-40B4-BE49-F238E27FC236}">
                <a16:creationId xmlns:a16="http://schemas.microsoft.com/office/drawing/2014/main" id="{795F67D8-5A70-5A31-01F6-3414F8FC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6004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Content Placeholder 2"/>
          <p:cNvSpPr txBox="1">
            <a:spLocks/>
          </p:cNvSpPr>
          <p:nvPr/>
        </p:nvSpPr>
        <p:spPr bwMode="auto">
          <a:xfrm>
            <a:off x="539750" y="1052513"/>
            <a:ext cx="82089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altLang="en-US" sz="2700" b="1" dirty="0">
                <a:solidFill>
                  <a:srgbClr val="3E93B8"/>
                </a:solidFill>
                <a:latin typeface="Arial" charset="0"/>
              </a:rPr>
              <a:t>Participating as an individual: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personal actions like volunteering,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signing a petition, attending a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meeting or expressing your opinion.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What actions did we see in the video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that might be "participating as an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individual"?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000" dirty="0">
                <a:latin typeface="Arial" charset="0"/>
              </a:rPr>
              <a:t>E.g. A person who signs a petition is participating as an individual.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7B8C1-2DE7-4AC6-AEB8-6CEE296B7318}" type="slidenum">
              <a:rPr lang="en-CA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10245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0246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diagram of a circular diagram&#10;&#10;Description automatically generated">
            <a:extLst>
              <a:ext uri="{FF2B5EF4-FFF2-40B4-BE49-F238E27FC236}">
                <a16:creationId xmlns:a16="http://schemas.microsoft.com/office/drawing/2014/main" id="{D17837DE-BCA7-D65A-930C-22B08775A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9" b="49928"/>
          <a:stretch/>
        </p:blipFill>
        <p:spPr>
          <a:xfrm>
            <a:off x="6444530" y="836712"/>
            <a:ext cx="2375942" cy="239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Content Placeholder 2"/>
          <p:cNvSpPr txBox="1">
            <a:spLocks/>
          </p:cNvSpPr>
          <p:nvPr/>
        </p:nvSpPr>
        <p:spPr bwMode="auto">
          <a:xfrm>
            <a:off x="539750" y="1052513"/>
            <a:ext cx="82089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altLang="en-US" sz="2700" b="1" dirty="0">
                <a:solidFill>
                  <a:srgbClr val="EE3960"/>
                </a:solidFill>
                <a:latin typeface="Arial" charset="0"/>
              </a:rPr>
              <a:t>Working together as a group: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collective actions such as joining or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forming a group with like-minded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people to plan and organize activities.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What actions did we see in the video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that might be “working together as a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group"?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000" dirty="0">
                <a:latin typeface="Arial" charset="0"/>
              </a:rPr>
              <a:t>E.g. When many people decide to create and circulate a petition, that </a:t>
            </a:r>
            <a:br>
              <a:rPr lang="en-CA" altLang="en-US" sz="2000" dirty="0">
                <a:latin typeface="Arial" charset="0"/>
              </a:rPr>
            </a:br>
            <a:r>
              <a:rPr lang="en-CA" altLang="en-US" sz="2000" dirty="0">
                <a:latin typeface="Arial" charset="0"/>
              </a:rPr>
              <a:t>is working together as a group.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E9FAE-A9BA-48CC-AAEA-2B0EFC1605C9}" type="slidenum">
              <a:rPr lang="en-CA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11269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1270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iagram of a circular diagram&#10;&#10;Description automatically generated">
            <a:extLst>
              <a:ext uri="{FF2B5EF4-FFF2-40B4-BE49-F238E27FC236}">
                <a16:creationId xmlns:a16="http://schemas.microsoft.com/office/drawing/2014/main" id="{22EA2074-893E-DA58-7AFB-F0732E97E0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7" r="12" b="49928"/>
          <a:stretch/>
        </p:blipFill>
        <p:spPr>
          <a:xfrm>
            <a:off x="6444530" y="836712"/>
            <a:ext cx="2375942" cy="239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Macintosh PowerPoint</Application>
  <PresentationFormat>On-screen Show (4:3)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2019-04-25T15:14:17Z</dcterms:created>
  <dcterms:modified xsi:type="dcterms:W3CDTF">2023-07-18T14:34:15Z</dcterms:modified>
</cp:coreProperties>
</file>