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D75"/>
    <a:srgbClr val="7D2D48"/>
    <a:srgbClr val="F16B86"/>
    <a:srgbClr val="356D90"/>
    <a:srgbClr val="4FBBE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1429" autoAdjust="0"/>
  </p:normalViewPr>
  <p:slideViewPr>
    <p:cSldViewPr>
      <p:cViewPr varScale="1">
        <p:scale>
          <a:sx n="117" d="100"/>
          <a:sy n="117" d="100"/>
        </p:scale>
        <p:origin x="202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ulippe, Geneviève" userId="914cf17d-9eb4-47f3-8fe0-7a36bb2f6041" providerId="ADAL" clId="{B2619623-BFEC-43F4-B9EF-12ADBEC2E6DB}"/>
    <pc:docChg chg="modSld">
      <pc:chgData name="Latulippe, Geneviève" userId="914cf17d-9eb4-47f3-8fe0-7a36bb2f6041" providerId="ADAL" clId="{B2619623-BFEC-43F4-B9EF-12ADBEC2E6DB}" dt="2023-06-29T13:34:35.027" v="15" actId="207"/>
      <pc:docMkLst>
        <pc:docMk/>
      </pc:docMkLst>
      <pc:sldChg chg="modSp">
        <pc:chgData name="Latulippe, Geneviève" userId="914cf17d-9eb4-47f3-8fe0-7a36bb2f6041" providerId="ADAL" clId="{B2619623-BFEC-43F4-B9EF-12ADBEC2E6DB}" dt="2023-06-29T13:33:06.846" v="0" actId="207"/>
        <pc:sldMkLst>
          <pc:docMk/>
          <pc:sldMk cId="2640469726" sldId="276"/>
        </pc:sldMkLst>
        <pc:spChg chg="mod">
          <ac:chgData name="Latulippe, Geneviève" userId="914cf17d-9eb4-47f3-8fe0-7a36bb2f6041" providerId="ADAL" clId="{B2619623-BFEC-43F4-B9EF-12ADBEC2E6DB}" dt="2023-06-29T13:33:06.846" v="0" actId="207"/>
          <ac:spMkLst>
            <pc:docMk/>
            <pc:sldMk cId="2640469726" sldId="276"/>
            <ac:spMk id="6" creationId="{758B6EBF-8014-CF48-A68B-F202209F7418}"/>
          </ac:spMkLst>
        </pc:spChg>
      </pc:sldChg>
      <pc:sldChg chg="modSp">
        <pc:chgData name="Latulippe, Geneviève" userId="914cf17d-9eb4-47f3-8fe0-7a36bb2f6041" providerId="ADAL" clId="{B2619623-BFEC-43F4-B9EF-12ADBEC2E6DB}" dt="2023-06-29T13:33:12.744" v="1" actId="207"/>
        <pc:sldMkLst>
          <pc:docMk/>
          <pc:sldMk cId="3004465527" sldId="277"/>
        </pc:sldMkLst>
        <pc:spChg chg="mod">
          <ac:chgData name="Latulippe, Geneviève" userId="914cf17d-9eb4-47f3-8fe0-7a36bb2f6041" providerId="ADAL" clId="{B2619623-BFEC-43F4-B9EF-12ADBEC2E6DB}" dt="2023-06-29T13:33:12.744" v="1" actId="207"/>
          <ac:spMkLst>
            <pc:docMk/>
            <pc:sldMk cId="3004465527" sldId="277"/>
            <ac:spMk id="6" creationId="{758B6EBF-8014-CF48-A68B-F202209F7418}"/>
          </ac:spMkLst>
        </pc:spChg>
      </pc:sldChg>
      <pc:sldChg chg="modSp">
        <pc:chgData name="Latulippe, Geneviève" userId="914cf17d-9eb4-47f3-8fe0-7a36bb2f6041" providerId="ADAL" clId="{B2619623-BFEC-43F4-B9EF-12ADBEC2E6DB}" dt="2023-06-29T13:33:17.292" v="2" actId="207"/>
        <pc:sldMkLst>
          <pc:docMk/>
          <pc:sldMk cId="2729117045" sldId="278"/>
        </pc:sldMkLst>
        <pc:spChg chg="mod">
          <ac:chgData name="Latulippe, Geneviève" userId="914cf17d-9eb4-47f3-8fe0-7a36bb2f6041" providerId="ADAL" clId="{B2619623-BFEC-43F4-B9EF-12ADBEC2E6DB}" dt="2023-06-29T13:33:17.292" v="2" actId="207"/>
          <ac:spMkLst>
            <pc:docMk/>
            <pc:sldMk cId="2729117045" sldId="278"/>
            <ac:spMk id="6" creationId="{758B6EBF-8014-CF48-A68B-F202209F7418}"/>
          </ac:spMkLst>
        </pc:spChg>
      </pc:sldChg>
      <pc:sldChg chg="modSp">
        <pc:chgData name="Latulippe, Geneviève" userId="914cf17d-9eb4-47f3-8fe0-7a36bb2f6041" providerId="ADAL" clId="{B2619623-BFEC-43F4-B9EF-12ADBEC2E6DB}" dt="2023-06-29T13:33:22.154" v="3" actId="207"/>
        <pc:sldMkLst>
          <pc:docMk/>
          <pc:sldMk cId="3448579361" sldId="279"/>
        </pc:sldMkLst>
        <pc:spChg chg="mod">
          <ac:chgData name="Latulippe, Geneviève" userId="914cf17d-9eb4-47f3-8fe0-7a36bb2f6041" providerId="ADAL" clId="{B2619623-BFEC-43F4-B9EF-12ADBEC2E6DB}" dt="2023-06-29T13:33:22.154" v="3" actId="207"/>
          <ac:spMkLst>
            <pc:docMk/>
            <pc:sldMk cId="3448579361" sldId="279"/>
            <ac:spMk id="6" creationId="{758B6EBF-8014-CF48-A68B-F202209F7418}"/>
          </ac:spMkLst>
        </pc:spChg>
      </pc:sldChg>
      <pc:sldChg chg="modSp">
        <pc:chgData name="Latulippe, Geneviève" userId="914cf17d-9eb4-47f3-8fe0-7a36bb2f6041" providerId="ADAL" clId="{B2619623-BFEC-43F4-B9EF-12ADBEC2E6DB}" dt="2023-06-29T13:33:26.452" v="4" actId="207"/>
        <pc:sldMkLst>
          <pc:docMk/>
          <pc:sldMk cId="1542538836" sldId="280"/>
        </pc:sldMkLst>
        <pc:spChg chg="mod">
          <ac:chgData name="Latulippe, Geneviève" userId="914cf17d-9eb4-47f3-8fe0-7a36bb2f6041" providerId="ADAL" clId="{B2619623-BFEC-43F4-B9EF-12ADBEC2E6DB}" dt="2023-06-29T13:33:26.452" v="4" actId="207"/>
          <ac:spMkLst>
            <pc:docMk/>
            <pc:sldMk cId="1542538836" sldId="280"/>
            <ac:spMk id="6" creationId="{758B6EBF-8014-CF48-A68B-F202209F7418}"/>
          </ac:spMkLst>
        </pc:spChg>
      </pc:sldChg>
      <pc:sldChg chg="modSp">
        <pc:chgData name="Latulippe, Geneviève" userId="914cf17d-9eb4-47f3-8fe0-7a36bb2f6041" providerId="ADAL" clId="{B2619623-BFEC-43F4-B9EF-12ADBEC2E6DB}" dt="2023-06-29T13:33:31.038" v="5" actId="207"/>
        <pc:sldMkLst>
          <pc:docMk/>
          <pc:sldMk cId="2529997671" sldId="281"/>
        </pc:sldMkLst>
        <pc:spChg chg="mod">
          <ac:chgData name="Latulippe, Geneviève" userId="914cf17d-9eb4-47f3-8fe0-7a36bb2f6041" providerId="ADAL" clId="{B2619623-BFEC-43F4-B9EF-12ADBEC2E6DB}" dt="2023-06-29T13:33:31.038" v="5" actId="207"/>
          <ac:spMkLst>
            <pc:docMk/>
            <pc:sldMk cId="2529997671" sldId="281"/>
            <ac:spMk id="6" creationId="{758B6EBF-8014-CF48-A68B-F202209F7418}"/>
          </ac:spMkLst>
        </pc:spChg>
      </pc:sldChg>
      <pc:sldChg chg="modSp">
        <pc:chgData name="Latulippe, Geneviève" userId="914cf17d-9eb4-47f3-8fe0-7a36bb2f6041" providerId="ADAL" clId="{B2619623-BFEC-43F4-B9EF-12ADBEC2E6DB}" dt="2023-06-29T13:33:37.123" v="6" actId="207"/>
        <pc:sldMkLst>
          <pc:docMk/>
          <pc:sldMk cId="3871052691" sldId="282"/>
        </pc:sldMkLst>
        <pc:spChg chg="mod">
          <ac:chgData name="Latulippe, Geneviève" userId="914cf17d-9eb4-47f3-8fe0-7a36bb2f6041" providerId="ADAL" clId="{B2619623-BFEC-43F4-B9EF-12ADBEC2E6DB}" dt="2023-06-29T13:33:37.123" v="6" actId="207"/>
          <ac:spMkLst>
            <pc:docMk/>
            <pc:sldMk cId="3871052691" sldId="282"/>
            <ac:spMk id="6" creationId="{758B6EBF-8014-CF48-A68B-F202209F7418}"/>
          </ac:spMkLst>
        </pc:spChg>
      </pc:sldChg>
      <pc:sldChg chg="modSp">
        <pc:chgData name="Latulippe, Geneviève" userId="914cf17d-9eb4-47f3-8fe0-7a36bb2f6041" providerId="ADAL" clId="{B2619623-BFEC-43F4-B9EF-12ADBEC2E6DB}" dt="2023-06-29T13:33:42.708" v="7" actId="207"/>
        <pc:sldMkLst>
          <pc:docMk/>
          <pc:sldMk cId="306921508" sldId="283"/>
        </pc:sldMkLst>
        <pc:spChg chg="mod">
          <ac:chgData name="Latulippe, Geneviève" userId="914cf17d-9eb4-47f3-8fe0-7a36bb2f6041" providerId="ADAL" clId="{B2619623-BFEC-43F4-B9EF-12ADBEC2E6DB}" dt="2023-06-29T13:33:42.708" v="7" actId="207"/>
          <ac:spMkLst>
            <pc:docMk/>
            <pc:sldMk cId="306921508" sldId="283"/>
            <ac:spMk id="6" creationId="{758B6EBF-8014-CF48-A68B-F202209F7418}"/>
          </ac:spMkLst>
        </pc:spChg>
      </pc:sldChg>
      <pc:sldChg chg="modSp">
        <pc:chgData name="Latulippe, Geneviève" userId="914cf17d-9eb4-47f3-8fe0-7a36bb2f6041" providerId="ADAL" clId="{B2619623-BFEC-43F4-B9EF-12ADBEC2E6DB}" dt="2023-06-29T13:33:51.335" v="8" actId="207"/>
        <pc:sldMkLst>
          <pc:docMk/>
          <pc:sldMk cId="3475396001" sldId="284"/>
        </pc:sldMkLst>
        <pc:spChg chg="mod">
          <ac:chgData name="Latulippe, Geneviève" userId="914cf17d-9eb4-47f3-8fe0-7a36bb2f6041" providerId="ADAL" clId="{B2619623-BFEC-43F4-B9EF-12ADBEC2E6DB}" dt="2023-06-29T13:33:51.335" v="8" actId="207"/>
          <ac:spMkLst>
            <pc:docMk/>
            <pc:sldMk cId="3475396001" sldId="284"/>
            <ac:spMk id="6" creationId="{758B6EBF-8014-CF48-A68B-F202209F7418}"/>
          </ac:spMkLst>
        </pc:spChg>
      </pc:sldChg>
      <pc:sldChg chg="modSp">
        <pc:chgData name="Latulippe, Geneviève" userId="914cf17d-9eb4-47f3-8fe0-7a36bb2f6041" providerId="ADAL" clId="{B2619623-BFEC-43F4-B9EF-12ADBEC2E6DB}" dt="2023-06-29T13:34:02.406" v="10" actId="207"/>
        <pc:sldMkLst>
          <pc:docMk/>
          <pc:sldMk cId="3783240838" sldId="287"/>
        </pc:sldMkLst>
        <pc:spChg chg="mod">
          <ac:chgData name="Latulippe, Geneviève" userId="914cf17d-9eb4-47f3-8fe0-7a36bb2f6041" providerId="ADAL" clId="{B2619623-BFEC-43F4-B9EF-12ADBEC2E6DB}" dt="2023-06-29T13:34:02.406" v="10" actId="207"/>
          <ac:spMkLst>
            <pc:docMk/>
            <pc:sldMk cId="3783240838" sldId="287"/>
            <ac:spMk id="3" creationId="{792196C2-325F-CB46-85C4-13C4365EB0FA}"/>
          </ac:spMkLst>
        </pc:spChg>
      </pc:sldChg>
      <pc:sldChg chg="modSp">
        <pc:chgData name="Latulippe, Geneviève" userId="914cf17d-9eb4-47f3-8fe0-7a36bb2f6041" providerId="ADAL" clId="{B2619623-BFEC-43F4-B9EF-12ADBEC2E6DB}" dt="2023-06-29T13:34:10.092" v="11" actId="207"/>
        <pc:sldMkLst>
          <pc:docMk/>
          <pc:sldMk cId="2100141774" sldId="289"/>
        </pc:sldMkLst>
        <pc:spChg chg="mod">
          <ac:chgData name="Latulippe, Geneviève" userId="914cf17d-9eb4-47f3-8fe0-7a36bb2f6041" providerId="ADAL" clId="{B2619623-BFEC-43F4-B9EF-12ADBEC2E6DB}" dt="2023-06-29T13:34:10.092" v="11" actId="207"/>
          <ac:spMkLst>
            <pc:docMk/>
            <pc:sldMk cId="2100141774" sldId="289"/>
            <ac:spMk id="3" creationId="{60D53074-9766-DC44-BE06-74CFBEA6FE6F}"/>
          </ac:spMkLst>
        </pc:spChg>
      </pc:sldChg>
      <pc:sldChg chg="modSp">
        <pc:chgData name="Latulippe, Geneviève" userId="914cf17d-9eb4-47f3-8fe0-7a36bb2f6041" providerId="ADAL" clId="{B2619623-BFEC-43F4-B9EF-12ADBEC2E6DB}" dt="2023-06-29T13:34:14.799" v="12" actId="207"/>
        <pc:sldMkLst>
          <pc:docMk/>
          <pc:sldMk cId="2147469302" sldId="290"/>
        </pc:sldMkLst>
        <pc:spChg chg="mod">
          <ac:chgData name="Latulippe, Geneviève" userId="914cf17d-9eb4-47f3-8fe0-7a36bb2f6041" providerId="ADAL" clId="{B2619623-BFEC-43F4-B9EF-12ADBEC2E6DB}" dt="2023-06-29T13:34:14.799" v="12" actId="207"/>
          <ac:spMkLst>
            <pc:docMk/>
            <pc:sldMk cId="2147469302" sldId="290"/>
            <ac:spMk id="3" creationId="{60D53074-9766-DC44-BE06-74CFBEA6FE6F}"/>
          </ac:spMkLst>
        </pc:spChg>
      </pc:sldChg>
      <pc:sldChg chg="modSp">
        <pc:chgData name="Latulippe, Geneviève" userId="914cf17d-9eb4-47f3-8fe0-7a36bb2f6041" providerId="ADAL" clId="{B2619623-BFEC-43F4-B9EF-12ADBEC2E6DB}" dt="2023-06-29T13:34:21.024" v="13" actId="207"/>
        <pc:sldMkLst>
          <pc:docMk/>
          <pc:sldMk cId="3134420129" sldId="291"/>
        </pc:sldMkLst>
        <pc:spChg chg="mod">
          <ac:chgData name="Latulippe, Geneviève" userId="914cf17d-9eb4-47f3-8fe0-7a36bb2f6041" providerId="ADAL" clId="{B2619623-BFEC-43F4-B9EF-12ADBEC2E6DB}" dt="2023-06-29T13:34:21.024" v="13" actId="207"/>
          <ac:spMkLst>
            <pc:docMk/>
            <pc:sldMk cId="3134420129" sldId="291"/>
            <ac:spMk id="6" creationId="{EB4B6866-F9E8-AF4F-8FFD-1E6D5A99F656}"/>
          </ac:spMkLst>
        </pc:spChg>
      </pc:sldChg>
      <pc:sldChg chg="modSp">
        <pc:chgData name="Latulippe, Geneviève" userId="914cf17d-9eb4-47f3-8fe0-7a36bb2f6041" providerId="ADAL" clId="{B2619623-BFEC-43F4-B9EF-12ADBEC2E6DB}" dt="2023-06-29T13:34:27.985" v="14" actId="207"/>
        <pc:sldMkLst>
          <pc:docMk/>
          <pc:sldMk cId="710683326" sldId="292"/>
        </pc:sldMkLst>
        <pc:spChg chg="mod">
          <ac:chgData name="Latulippe, Geneviève" userId="914cf17d-9eb4-47f3-8fe0-7a36bb2f6041" providerId="ADAL" clId="{B2619623-BFEC-43F4-B9EF-12ADBEC2E6DB}" dt="2023-06-29T13:34:27.985" v="14" actId="207"/>
          <ac:spMkLst>
            <pc:docMk/>
            <pc:sldMk cId="710683326" sldId="292"/>
            <ac:spMk id="6" creationId="{5CD054AF-4037-264B-9460-09527302FF60}"/>
          </ac:spMkLst>
        </pc:spChg>
      </pc:sldChg>
      <pc:sldChg chg="modSp">
        <pc:chgData name="Latulippe, Geneviève" userId="914cf17d-9eb4-47f3-8fe0-7a36bb2f6041" providerId="ADAL" clId="{B2619623-BFEC-43F4-B9EF-12ADBEC2E6DB}" dt="2023-06-29T13:34:35.027" v="15" actId="207"/>
        <pc:sldMkLst>
          <pc:docMk/>
          <pc:sldMk cId="1183581290" sldId="293"/>
        </pc:sldMkLst>
        <pc:spChg chg="mod">
          <ac:chgData name="Latulippe, Geneviève" userId="914cf17d-9eb4-47f3-8fe0-7a36bb2f6041" providerId="ADAL" clId="{B2619623-BFEC-43F4-B9EF-12ADBEC2E6DB}" dt="2023-06-29T13:34:35.027" v="15" actId="207"/>
          <ac:spMkLst>
            <pc:docMk/>
            <pc:sldMk cId="1183581290" sldId="293"/>
            <ac:spMk id="6" creationId="{5CD054AF-4037-264B-9460-09527302FF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2023-07-18</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322975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25</a:t>
            </a:fld>
            <a:endParaRPr lang="en-CA"/>
          </a:p>
        </p:txBody>
      </p:sp>
    </p:spTree>
    <p:extLst>
      <p:ext uri="{BB962C8B-B14F-4D97-AF65-F5344CB8AC3E}">
        <p14:creationId xmlns:p14="http://schemas.microsoft.com/office/powerpoint/2010/main" val="404772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26</a:t>
            </a:fld>
            <a:endParaRPr lang="en-CA"/>
          </a:p>
        </p:txBody>
      </p:sp>
    </p:spTree>
    <p:extLst>
      <p:ext uri="{BB962C8B-B14F-4D97-AF65-F5344CB8AC3E}">
        <p14:creationId xmlns:p14="http://schemas.microsoft.com/office/powerpoint/2010/main" val="44428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If students are struggling to read the scenarios aloud, you can use the teacher summary page in the teacher guide to help clarify the information for the class.]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27</a:t>
            </a:fld>
            <a:endParaRPr lang="en-CA"/>
          </a:p>
        </p:txBody>
      </p:sp>
    </p:spTree>
    <p:extLst>
      <p:ext uri="{BB962C8B-B14F-4D97-AF65-F5344CB8AC3E}">
        <p14:creationId xmlns:p14="http://schemas.microsoft.com/office/powerpoint/2010/main" val="254232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It is our responsibility to detect misinformation and disinformation and help keep it from spreading by not sharing or “liking” it. This is especially important in an election period, when false or misleading information could influence the way people vote.]</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28</a:t>
            </a:fld>
            <a:endParaRPr lang="en-CA"/>
          </a:p>
        </p:txBody>
      </p:sp>
    </p:spTree>
    <p:extLst>
      <p:ext uri="{BB962C8B-B14F-4D97-AF65-F5344CB8AC3E}">
        <p14:creationId xmlns:p14="http://schemas.microsoft.com/office/powerpoint/2010/main" val="156621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use the </a:t>
            </a:r>
            <a:r>
              <a:rPr lang="en-US" sz="1200" i="1" kern="1200" dirty="0">
                <a:solidFill>
                  <a:schemeClr val="tx1"/>
                </a:solidFill>
                <a:effectLst/>
                <a:latin typeface="+mn-lt"/>
                <a:ea typeface="+mn-ea"/>
                <a:cs typeface="+mn-cs"/>
              </a:rPr>
              <a:t>Exit Card</a:t>
            </a:r>
            <a:r>
              <a:rPr lang="en-US" sz="1200" kern="1200" dirty="0">
                <a:solidFill>
                  <a:schemeClr val="tx1"/>
                </a:solidFill>
                <a:effectLst/>
                <a:latin typeface="+mn-lt"/>
                <a:ea typeface="+mn-ea"/>
                <a:cs typeface="+mn-cs"/>
              </a:rPr>
              <a:t> handout on which these questions are printed.]</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29</a:t>
            </a:fld>
            <a:endParaRPr lang="en-CA"/>
          </a:p>
        </p:txBody>
      </p:sp>
    </p:spTree>
    <p:extLst>
      <p:ext uri="{BB962C8B-B14F-4D97-AF65-F5344CB8AC3E}">
        <p14:creationId xmlns:p14="http://schemas.microsoft.com/office/powerpoint/2010/main" val="33841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Give the students the </a:t>
            </a:r>
            <a:r>
              <a:rPr lang="en-US" sz="1200" i="1" kern="1200" dirty="0">
                <a:solidFill>
                  <a:schemeClr val="tx1"/>
                </a:solidFill>
                <a:effectLst/>
                <a:latin typeface="+mn-lt"/>
                <a:ea typeface="+mn-ea"/>
                <a:cs typeface="+mn-cs"/>
              </a:rPr>
              <a:t>Five Digital Strategies</a:t>
            </a:r>
            <a:r>
              <a:rPr lang="en-US" sz="1200" kern="1200" dirty="0">
                <a:solidFill>
                  <a:schemeClr val="tx1"/>
                </a:solidFill>
                <a:effectLst/>
                <a:latin typeface="+mn-lt"/>
                <a:ea typeface="+mn-ea"/>
                <a:cs typeface="+mn-cs"/>
              </a:rPr>
              <a:t> handout and review the five strategies together. Point out that we must follow these steps when we get information about politics or elections online. This information can influence how we make important civic choices, including voting.]</a:t>
            </a:r>
            <a:r>
              <a:rPr lang="en-CA" dirty="0">
                <a:effectLst/>
              </a:rPr>
              <a:t> </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15</a:t>
            </a:fld>
            <a:endParaRPr lang="en-CA"/>
          </a:p>
        </p:txBody>
      </p:sp>
    </p:spTree>
    <p:extLst>
      <p:ext uri="{BB962C8B-B14F-4D97-AF65-F5344CB8AC3E}">
        <p14:creationId xmlns:p14="http://schemas.microsoft.com/office/powerpoint/2010/main" val="383382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These are possible scenarios where you might need to verify information about a political issue or about the election process in Canada.]</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191260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You can assign students roles within their teams, such as card master, recorder, reporter and reader. You can give out the cards one at a time, or give them all to the student who is designated as the card master. Keep the answer card until the end.]</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17</a:t>
            </a:fld>
            <a:endParaRPr lang="en-CA"/>
          </a:p>
        </p:txBody>
      </p:sp>
    </p:spTree>
    <p:extLst>
      <p:ext uri="{BB962C8B-B14F-4D97-AF65-F5344CB8AC3E}">
        <p14:creationId xmlns:p14="http://schemas.microsoft.com/office/powerpoint/2010/main" val="264393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If students would find it helpful, model one scenario for the class before teams begin their work.]</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18</a:t>
            </a:fld>
            <a:endParaRPr lang="en-CA"/>
          </a:p>
        </p:txBody>
      </p:sp>
    </p:spTree>
    <p:extLst>
      <p:ext uri="{BB962C8B-B14F-4D97-AF65-F5344CB8AC3E}">
        <p14:creationId xmlns:p14="http://schemas.microsoft.com/office/powerpoint/2010/main" val="387756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If students are struggling to read the scenarios aloud, you can use the teacher summary page in the teacher guide to help clarify the information for the class.]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21</a:t>
            </a:fld>
            <a:endParaRPr lang="en-CA"/>
          </a:p>
        </p:txBody>
      </p:sp>
    </p:spTree>
    <p:extLst>
      <p:ext uri="{BB962C8B-B14F-4D97-AF65-F5344CB8AC3E}">
        <p14:creationId xmlns:p14="http://schemas.microsoft.com/office/powerpoint/2010/main" val="252582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Each scenario is based on real-life examples of political or election information that people have had to evaluate online.]</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22</a:t>
            </a:fld>
            <a:endParaRPr lang="en-CA"/>
          </a:p>
        </p:txBody>
      </p:sp>
    </p:spTree>
    <p:extLst>
      <p:ext uri="{BB962C8B-B14F-4D97-AF65-F5344CB8AC3E}">
        <p14:creationId xmlns:p14="http://schemas.microsoft.com/office/powerpoint/2010/main" val="132872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You can assign students roles within their teams, such as card master, recorder, reporter and reader. You can give out the cards one at a time, or give them all to the student who is designated as the card master. Keep the answer card until the end.]</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23</a:t>
            </a:fld>
            <a:endParaRPr lang="en-CA"/>
          </a:p>
        </p:txBody>
      </p:sp>
    </p:spTree>
    <p:extLst>
      <p:ext uri="{BB962C8B-B14F-4D97-AF65-F5344CB8AC3E}">
        <p14:creationId xmlns:p14="http://schemas.microsoft.com/office/powerpoint/2010/main" val="369888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24</a:t>
            </a:fld>
            <a:endParaRPr lang="en-CA"/>
          </a:p>
        </p:txBody>
      </p:sp>
    </p:spTree>
    <p:extLst>
      <p:ext uri="{BB962C8B-B14F-4D97-AF65-F5344CB8AC3E}">
        <p14:creationId xmlns:p14="http://schemas.microsoft.com/office/powerpoint/2010/main" val="3360942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_color">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084981"/>
          </a:xfrm>
        </p:spPr>
        <p:txBody>
          <a:bodyPr anchor="t">
            <a:normAutofit/>
          </a:bodyPr>
          <a:lstStyle>
            <a:lvl1pPr algn="l">
              <a:defRPr sz="2400" b="1" i="0">
                <a:solidFill>
                  <a:srgbClr val="7D2D48"/>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39552" y="1811957"/>
            <a:ext cx="8147248" cy="4314206"/>
          </a:xfrm>
        </p:spPr>
        <p:txBody>
          <a:bodyPr/>
          <a:lstStyle>
            <a:lvl1pPr>
              <a:spcAft>
                <a:spcPts val="600"/>
              </a:spcAft>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7D2D48"/>
                </a:solidFill>
                <a:latin typeface="Arial" panose="020B0604020202020204" pitchFamily="34" charset="0"/>
                <a:cs typeface="Arial" panose="020B0604020202020204" pitchFamily="34" charset="0"/>
              </a:defRPr>
            </a:lvl1pPr>
          </a:lstStyle>
          <a:p>
            <a:r>
              <a:rPr lang="en-CA" dirty="0"/>
              <a:t>Digital Skills for Democracy</a:t>
            </a:r>
          </a:p>
        </p:txBody>
      </p:sp>
      <p:sp>
        <p:nvSpPr>
          <p:cNvPr id="6" name="Slide Number Placeholder 5"/>
          <p:cNvSpPr>
            <a:spLocks noGrp="1"/>
          </p:cNvSpPr>
          <p:nvPr>
            <p:ph type="sldNum" sz="quarter" idx="12"/>
          </p:nvPr>
        </p:nvSpPr>
        <p:spPr/>
        <p:txBody>
          <a:bodyPr/>
          <a:lstStyle>
            <a:lvl1pPr>
              <a:defRPr b="0">
                <a:solidFill>
                  <a:srgbClr val="7D2D48"/>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pic>
        <p:nvPicPr>
          <p:cNvPr id="10" name="Image 9">
            <a:extLst>
              <a:ext uri="{FF2B5EF4-FFF2-40B4-BE49-F238E27FC236}">
                <a16:creationId xmlns:a16="http://schemas.microsoft.com/office/drawing/2014/main" id="{4900C2D1-19A7-5345-B597-9ACAE129AE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677" y="385499"/>
            <a:ext cx="379205" cy="379205"/>
          </a:xfrm>
          <a:prstGeom prst="rect">
            <a:avLst/>
          </a:prstGeom>
        </p:spPr>
      </p:pic>
    </p:spTree>
    <p:extLst>
      <p:ext uri="{BB962C8B-B14F-4D97-AF65-F5344CB8AC3E}">
        <p14:creationId xmlns:p14="http://schemas.microsoft.com/office/powerpoint/2010/main" val="51634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Does Voting Matter?</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Does Voting Matter?</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Does Voting Matter?</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Does Voting Matter?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120CF6-D62D-8140-A6EE-E288530AAF0C}"/>
              </a:ext>
            </a:extLst>
          </p:cNvPr>
          <p:cNvPicPr>
            <a:picLocks noChangeAspect="1"/>
          </p:cNvPicPr>
          <p:nvPr/>
        </p:nvPicPr>
        <p:blipFill rotWithShape="1">
          <a:blip r:embed="rId3">
            <a:extLst>
              <a:ext uri="{28A0092B-C50C-407E-A947-70E740481C1C}">
                <a14:useLocalDpi xmlns:a14="http://schemas.microsoft.com/office/drawing/2010/main" val="0"/>
              </a:ext>
            </a:extLst>
          </a:blip>
          <a:srcRect l="16030" t="21651" b="36350"/>
          <a:stretch/>
        </p:blipFill>
        <p:spPr>
          <a:xfrm>
            <a:off x="4779112" y="3501008"/>
            <a:ext cx="4116141" cy="2664296"/>
          </a:xfrm>
          <a:prstGeom prst="rect">
            <a:avLst/>
          </a:prstGeom>
        </p:spPr>
      </p:pic>
      <p:sp>
        <p:nvSpPr>
          <p:cNvPr id="7" name="ZoneTexte 6"/>
          <p:cNvSpPr txBox="1"/>
          <p:nvPr/>
        </p:nvSpPr>
        <p:spPr>
          <a:xfrm>
            <a:off x="2473687" y="2054458"/>
            <a:ext cx="4196625" cy="1446550"/>
          </a:xfrm>
          <a:prstGeom prst="rect">
            <a:avLst/>
          </a:prstGeom>
          <a:noFill/>
        </p:spPr>
        <p:txBody>
          <a:bodyPr wrap="square" rtlCol="0">
            <a:spAutoFit/>
          </a:bodyPr>
          <a:lstStyle/>
          <a:p>
            <a:pPr algn="ctr"/>
            <a:r>
              <a:rPr lang="en-CA" sz="4400" b="1" dirty="0">
                <a:solidFill>
                  <a:srgbClr val="D45D75"/>
                </a:solidFill>
                <a:latin typeface="Arial" panose="020B0604020202020204" pitchFamily="34" charset="0"/>
                <a:cs typeface="Arial" panose="020B0604020202020204" pitchFamily="34" charset="0"/>
              </a:rPr>
              <a:t>Digital Skills</a:t>
            </a:r>
            <a:br>
              <a:rPr lang="en-CA" sz="4400" b="1" dirty="0">
                <a:solidFill>
                  <a:srgbClr val="D45D75"/>
                </a:solidFill>
                <a:latin typeface="Arial" panose="020B0604020202020204" pitchFamily="34" charset="0"/>
                <a:cs typeface="Arial" panose="020B0604020202020204" pitchFamily="34" charset="0"/>
              </a:rPr>
            </a:br>
            <a:r>
              <a:rPr lang="en-CA" sz="4400" b="1" dirty="0">
                <a:solidFill>
                  <a:srgbClr val="D45D75"/>
                </a:solidFill>
                <a:latin typeface="Arial" panose="020B0604020202020204" pitchFamily="34" charset="0"/>
                <a:cs typeface="Arial" panose="020B0604020202020204" pitchFamily="34" charset="0"/>
              </a:rPr>
              <a:t>for Democracy</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280920" cy="1761059"/>
          </a:xfrm>
        </p:spPr>
        <p:txBody>
          <a:bodyPr>
            <a:normAutofit/>
          </a:bodyPr>
          <a:lstStyle/>
          <a:p>
            <a:pPr marL="0" indent="0">
              <a:spcBef>
                <a:spcPts val="0"/>
              </a:spcBef>
              <a:spcAft>
                <a:spcPts val="1200"/>
              </a:spcAft>
              <a:buNone/>
            </a:pPr>
            <a:r>
              <a:rPr lang="en-US" sz="3000" b="1" dirty="0"/>
              <a:t>True or false?</a:t>
            </a:r>
          </a:p>
          <a:p>
            <a:pPr marL="0" indent="0">
              <a:buNone/>
            </a:pPr>
            <a:r>
              <a:rPr lang="en-US" dirty="0"/>
              <a:t>The magnetic field at Magnetic Hill, New Brunswick makes cars roll uphill.</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10</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756173"/>
            <a:ext cx="8147248" cy="1761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b="1" dirty="0"/>
              <a:t>Answer: </a:t>
            </a:r>
            <a:r>
              <a:rPr lang="en-US" sz="2600" b="1" i="1" dirty="0">
                <a:solidFill>
                  <a:srgbClr val="D45D75"/>
                </a:solidFill>
              </a:rPr>
              <a:t>False. An optical illusion makes it look like cars are rolling uphill when they are actually rolling downhill.</a:t>
            </a:r>
            <a:r>
              <a:rPr lang="en-CA" sz="2600" b="1" i="1" dirty="0">
                <a:solidFill>
                  <a:srgbClr val="D45D75"/>
                </a:solidFill>
              </a:rPr>
              <a:t> </a:t>
            </a:r>
            <a:endParaRPr lang="en-US" sz="2600" b="1" i="1" dirty="0">
              <a:solidFill>
                <a:srgbClr val="D45D75"/>
              </a:solidFill>
            </a:endParaRPr>
          </a:p>
        </p:txBody>
      </p:sp>
    </p:spTree>
    <p:extLst>
      <p:ext uri="{BB962C8B-B14F-4D97-AF65-F5344CB8AC3E}">
        <p14:creationId xmlns:p14="http://schemas.microsoft.com/office/powerpoint/2010/main" val="3069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en-US" sz="3000" b="1" dirty="0"/>
              <a:t>True or false?</a:t>
            </a:r>
          </a:p>
          <a:p>
            <a:pPr marL="0" indent="0">
              <a:buNone/>
            </a:pPr>
            <a:r>
              <a:rPr lang="en-US" dirty="0"/>
              <a:t>All kangaroos are left-handed.</a:t>
            </a:r>
            <a:endParaRPr lang="en-CA"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11</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b="1" dirty="0"/>
              <a:t>Answer: </a:t>
            </a:r>
            <a:r>
              <a:rPr lang="en-US" sz="2600" b="1" i="1" dirty="0">
                <a:solidFill>
                  <a:srgbClr val="D45D75"/>
                </a:solidFill>
              </a:rPr>
              <a:t>Mostly true. Grey and red kangaroos, </a:t>
            </a:r>
            <a:br>
              <a:rPr lang="en-US" sz="2600" b="1" i="1" dirty="0">
                <a:solidFill>
                  <a:srgbClr val="D45D75"/>
                </a:solidFill>
              </a:rPr>
            </a:br>
            <a:r>
              <a:rPr lang="en-US" sz="2600" b="1" i="1" dirty="0">
                <a:solidFill>
                  <a:srgbClr val="D45D75"/>
                </a:solidFill>
              </a:rPr>
              <a:t>the two largest species, are nearly all left-handed.</a:t>
            </a:r>
            <a:r>
              <a:rPr lang="en-CA" sz="2600" b="1" i="1" dirty="0">
                <a:solidFill>
                  <a:srgbClr val="D45D75"/>
                </a:solidFill>
              </a:rPr>
              <a:t> </a:t>
            </a:r>
            <a:endParaRPr lang="en-US" sz="2600" b="1" i="1" dirty="0">
              <a:solidFill>
                <a:srgbClr val="D45D75"/>
              </a:solidFill>
            </a:endParaRPr>
          </a:p>
        </p:txBody>
      </p:sp>
    </p:spTree>
    <p:extLst>
      <p:ext uri="{BB962C8B-B14F-4D97-AF65-F5344CB8AC3E}">
        <p14:creationId xmlns:p14="http://schemas.microsoft.com/office/powerpoint/2010/main" val="34753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p:txBody>
          <a:bodyPr/>
          <a:lstStyle/>
          <a:p>
            <a:r>
              <a:rPr lang="en-US" dirty="0"/>
              <a:t>How well did you do at guessing?</a:t>
            </a:r>
            <a:endParaRPr lang="en-CA" dirty="0"/>
          </a:p>
          <a:p>
            <a:r>
              <a:rPr lang="en-US" dirty="0"/>
              <a:t>Was there any way to tell the true facts from </a:t>
            </a:r>
            <a:br>
              <a:rPr lang="en-US" dirty="0"/>
            </a:br>
            <a:r>
              <a:rPr lang="en-US" dirty="0"/>
              <a:t>the false ones?</a:t>
            </a:r>
            <a:r>
              <a:rPr lang="en-CA" dirty="0"/>
              <a:t> </a:t>
            </a:r>
            <a:endParaRPr lang="en-US" dirty="0"/>
          </a:p>
        </p:txBody>
      </p:sp>
      <p:sp>
        <p:nvSpPr>
          <p:cNvPr id="4" name="Footer Placeholder 3">
            <a:extLst>
              <a:ext uri="{FF2B5EF4-FFF2-40B4-BE49-F238E27FC236}">
                <a16:creationId xmlns:a16="http://schemas.microsoft.com/office/drawing/2014/main" id="{791192CD-1B9D-1B44-AC77-43B9BEDDEE4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12</a:t>
            </a:fld>
            <a:endParaRPr lang="en-CA" dirty="0"/>
          </a:p>
        </p:txBody>
      </p:sp>
    </p:spTree>
    <p:extLst>
      <p:ext uri="{BB962C8B-B14F-4D97-AF65-F5344CB8AC3E}">
        <p14:creationId xmlns:p14="http://schemas.microsoft.com/office/powerpoint/2010/main" val="242325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p:txBody>
          <a:bodyPr/>
          <a:lstStyle/>
          <a:p>
            <a:pPr marL="0" indent="0">
              <a:buNone/>
            </a:pPr>
            <a:r>
              <a:rPr lang="en-US" dirty="0"/>
              <a:t>It can be difficult to figure out if things are true </a:t>
            </a:r>
            <a:br>
              <a:rPr lang="en-US" dirty="0"/>
            </a:br>
            <a:r>
              <a:rPr lang="en-US" dirty="0"/>
              <a:t>or false without doing more research.</a:t>
            </a:r>
            <a:endParaRPr lang="en-CA" dirty="0"/>
          </a:p>
          <a:p>
            <a:pPr marL="0" indent="0">
              <a:buNone/>
            </a:pPr>
            <a:r>
              <a:rPr lang="en-US" dirty="0"/>
              <a:t>When we are judging online content, we can’t </a:t>
            </a:r>
            <a:br>
              <a:rPr lang="en-US" dirty="0"/>
            </a:br>
            <a:r>
              <a:rPr lang="en-US" dirty="0"/>
              <a:t>just “trust our gut” or rely on our own instincts.</a:t>
            </a:r>
          </a:p>
        </p:txBody>
      </p:sp>
      <p:sp>
        <p:nvSpPr>
          <p:cNvPr id="4" name="Footer Placeholder 3">
            <a:extLst>
              <a:ext uri="{FF2B5EF4-FFF2-40B4-BE49-F238E27FC236}">
                <a16:creationId xmlns:a16="http://schemas.microsoft.com/office/drawing/2014/main" id="{791192CD-1B9D-1B44-AC77-43B9BEDDEE4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13</a:t>
            </a:fld>
            <a:endParaRPr lang="en-CA" dirty="0"/>
          </a:p>
        </p:txBody>
      </p:sp>
    </p:spTree>
    <p:extLst>
      <p:ext uri="{BB962C8B-B14F-4D97-AF65-F5344CB8AC3E}">
        <p14:creationId xmlns:p14="http://schemas.microsoft.com/office/powerpoint/2010/main" val="303436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a:xfrm>
            <a:off x="539552" y="1811957"/>
            <a:ext cx="8064896" cy="4314206"/>
          </a:xfrm>
        </p:spPr>
        <p:txBody>
          <a:bodyPr>
            <a:normAutofit/>
          </a:bodyPr>
          <a:lstStyle/>
          <a:p>
            <a:pPr marL="0" indent="0">
              <a:buNone/>
            </a:pPr>
            <a:r>
              <a:rPr lang="en-US" sz="2750" b="1" dirty="0"/>
              <a:t>There are two kinds of false information online:</a:t>
            </a:r>
            <a:r>
              <a:rPr lang="en-CA" sz="2750" b="1" dirty="0"/>
              <a:t> </a:t>
            </a:r>
          </a:p>
          <a:p>
            <a:pPr lvl="0">
              <a:buClr>
                <a:schemeClr val="tx1"/>
              </a:buClr>
            </a:pPr>
            <a:r>
              <a:rPr lang="en-US" b="1" dirty="0">
                <a:solidFill>
                  <a:srgbClr val="D45D75"/>
                </a:solidFill>
              </a:rPr>
              <a:t>Misinformation:</a:t>
            </a:r>
            <a:r>
              <a:rPr lang="en-US" b="1" dirty="0">
                <a:solidFill>
                  <a:srgbClr val="F16B86"/>
                </a:solidFill>
              </a:rPr>
              <a:t> </a:t>
            </a:r>
            <a:r>
              <a:rPr lang="en-US" dirty="0"/>
              <a:t>When people share something they think is true but isn’t.</a:t>
            </a:r>
            <a:endParaRPr lang="en-CA" dirty="0"/>
          </a:p>
          <a:p>
            <a:pPr>
              <a:buClr>
                <a:schemeClr val="tx1"/>
              </a:buClr>
            </a:pPr>
            <a:r>
              <a:rPr lang="en-US" b="1" dirty="0">
                <a:solidFill>
                  <a:srgbClr val="D45D75"/>
                </a:solidFill>
              </a:rPr>
              <a:t>Disinformation:</a:t>
            </a:r>
            <a:r>
              <a:rPr lang="en-US" b="1" dirty="0">
                <a:solidFill>
                  <a:srgbClr val="F16B86"/>
                </a:solidFill>
              </a:rPr>
              <a:t> </a:t>
            </a:r>
            <a:r>
              <a:rPr lang="en-US" dirty="0"/>
              <a:t>When people share false </a:t>
            </a:r>
            <a:br>
              <a:rPr lang="en-US" dirty="0"/>
            </a:br>
            <a:r>
              <a:rPr lang="en-US" dirty="0"/>
              <a:t>or misleading information on purpose.</a:t>
            </a:r>
            <a:endParaRPr lang="en-US" b="1" dirty="0"/>
          </a:p>
        </p:txBody>
      </p:sp>
      <p:sp>
        <p:nvSpPr>
          <p:cNvPr id="4" name="Footer Placeholder 3">
            <a:extLst>
              <a:ext uri="{FF2B5EF4-FFF2-40B4-BE49-F238E27FC236}">
                <a16:creationId xmlns:a16="http://schemas.microsoft.com/office/drawing/2014/main" id="{791192CD-1B9D-1B44-AC77-43B9BEDDEE4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14</a:t>
            </a:fld>
            <a:endParaRPr lang="en-CA" dirty="0"/>
          </a:p>
        </p:txBody>
      </p:sp>
    </p:spTree>
    <p:extLst>
      <p:ext uri="{BB962C8B-B14F-4D97-AF65-F5344CB8AC3E}">
        <p14:creationId xmlns:p14="http://schemas.microsoft.com/office/powerpoint/2010/main" val="378324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a:xfrm>
            <a:off x="539552" y="1811957"/>
            <a:ext cx="8064896" cy="4314206"/>
          </a:xfrm>
        </p:spPr>
        <p:txBody>
          <a:bodyPr>
            <a:normAutofit/>
          </a:bodyPr>
          <a:lstStyle/>
          <a:p>
            <a:pPr marL="0" indent="0">
              <a:buNone/>
            </a:pPr>
            <a:r>
              <a:rPr lang="en-US" b="1" dirty="0"/>
              <a:t>Five digital strategies:</a:t>
            </a:r>
          </a:p>
          <a:p>
            <a:pPr marL="514350" lvl="0" indent="-514350">
              <a:buFont typeface="+mj-lt"/>
              <a:buAutoNum type="arabicPeriod"/>
            </a:pPr>
            <a:r>
              <a:rPr lang="en-US" dirty="0"/>
              <a:t>Find the original.</a:t>
            </a:r>
            <a:endParaRPr lang="en-CA" dirty="0"/>
          </a:p>
          <a:p>
            <a:pPr marL="514350" lvl="0" indent="-514350">
              <a:buFont typeface="+mj-lt"/>
              <a:buAutoNum type="arabicPeriod"/>
            </a:pPr>
            <a:r>
              <a:rPr lang="en-US" dirty="0"/>
              <a:t>Verify the source.</a:t>
            </a:r>
            <a:endParaRPr lang="en-CA" dirty="0"/>
          </a:p>
          <a:p>
            <a:pPr marL="514350" lvl="0" indent="-514350">
              <a:buFont typeface="+mj-lt"/>
              <a:buAutoNum type="arabicPeriod"/>
            </a:pPr>
            <a:r>
              <a:rPr lang="en-US" dirty="0"/>
              <a:t>Check other information.</a:t>
            </a:r>
            <a:endParaRPr lang="en-CA" dirty="0"/>
          </a:p>
          <a:p>
            <a:pPr marL="514350" lvl="0" indent="-514350">
              <a:buFont typeface="+mj-lt"/>
              <a:buAutoNum type="arabicPeriod"/>
            </a:pPr>
            <a:r>
              <a:rPr lang="en-US" dirty="0"/>
              <a:t>Read fact-checking articles.</a:t>
            </a:r>
            <a:endParaRPr lang="en-CA" dirty="0"/>
          </a:p>
          <a:p>
            <a:pPr marL="514350" indent="-514350">
              <a:buFont typeface="+mj-lt"/>
              <a:buAutoNum type="arabicPeriod"/>
            </a:pPr>
            <a:r>
              <a:rPr lang="en-US" dirty="0"/>
              <a:t>Turn to places you trust.</a:t>
            </a:r>
          </a:p>
        </p:txBody>
      </p:sp>
      <p:sp>
        <p:nvSpPr>
          <p:cNvPr id="4" name="Footer Placeholder 3">
            <a:extLst>
              <a:ext uri="{FF2B5EF4-FFF2-40B4-BE49-F238E27FC236}">
                <a16:creationId xmlns:a16="http://schemas.microsoft.com/office/drawing/2014/main" id="{791192CD-1B9D-1B44-AC77-43B9BEDDEE4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15</a:t>
            </a:fld>
            <a:endParaRPr lang="en-CA" dirty="0"/>
          </a:p>
        </p:txBody>
      </p:sp>
    </p:spTree>
    <p:extLst>
      <p:ext uri="{BB962C8B-B14F-4D97-AF65-F5344CB8AC3E}">
        <p14:creationId xmlns:p14="http://schemas.microsoft.com/office/powerpoint/2010/main" val="2922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539552" y="2492896"/>
            <a:ext cx="8064896" cy="3633266"/>
          </a:xfrm>
        </p:spPr>
        <p:txBody>
          <a:bodyPr>
            <a:normAutofit/>
          </a:bodyPr>
          <a:lstStyle/>
          <a:p>
            <a:pPr marL="0" indent="0" algn="ctr">
              <a:buNone/>
            </a:pPr>
            <a:r>
              <a:rPr lang="en-US" sz="3600" b="1" dirty="0"/>
              <a:t>Round 1 – </a:t>
            </a:r>
            <a:r>
              <a:rPr lang="en-US" sz="3600" b="1" dirty="0">
                <a:solidFill>
                  <a:srgbClr val="D45D75"/>
                </a:solidFill>
              </a:rPr>
              <a:t>Fictional scenarios</a:t>
            </a:r>
          </a:p>
        </p:txBody>
      </p:sp>
      <p:sp>
        <p:nvSpPr>
          <p:cNvPr id="4" name="Footer Placeholder 3">
            <a:extLst>
              <a:ext uri="{FF2B5EF4-FFF2-40B4-BE49-F238E27FC236}">
                <a16:creationId xmlns:a16="http://schemas.microsoft.com/office/drawing/2014/main" id="{47EE3477-75A0-5C4F-A8CC-44E2E6A85F5E}"/>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16</a:t>
            </a:fld>
            <a:endParaRPr lang="en-CA" dirty="0"/>
          </a:p>
        </p:txBody>
      </p:sp>
    </p:spTree>
    <p:extLst>
      <p:ext uri="{BB962C8B-B14F-4D97-AF65-F5344CB8AC3E}">
        <p14:creationId xmlns:p14="http://schemas.microsoft.com/office/powerpoint/2010/main" val="210014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323528" y="1052736"/>
            <a:ext cx="8280920" cy="561899"/>
          </a:xfrm>
        </p:spPr>
        <p:txBody>
          <a:bodyPr>
            <a:noAutofit/>
          </a:bodyPr>
          <a:lstStyle/>
          <a:p>
            <a:pPr marL="0" indent="0">
              <a:buNone/>
            </a:pPr>
            <a:r>
              <a:rPr lang="en-US" sz="2500" b="1" dirty="0"/>
              <a:t>Round 1 – </a:t>
            </a:r>
            <a:r>
              <a:rPr lang="en-US" sz="2500" b="1" dirty="0">
                <a:solidFill>
                  <a:srgbClr val="D45D75"/>
                </a:solidFill>
              </a:rPr>
              <a:t>Fictional scenarios</a:t>
            </a:r>
          </a:p>
        </p:txBody>
      </p:sp>
      <p:sp>
        <p:nvSpPr>
          <p:cNvPr id="4" name="Footer Placeholder 3">
            <a:extLst>
              <a:ext uri="{FF2B5EF4-FFF2-40B4-BE49-F238E27FC236}">
                <a16:creationId xmlns:a16="http://schemas.microsoft.com/office/drawing/2014/main" id="{47EE3477-75A0-5C4F-A8CC-44E2E6A85F5E}"/>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17</a:t>
            </a:fld>
            <a:endParaRPr lang="en-CA" dirty="0"/>
          </a:p>
        </p:txBody>
      </p:sp>
      <p:sp>
        <p:nvSpPr>
          <p:cNvPr id="6" name="Content Placeholder 2">
            <a:extLst>
              <a:ext uri="{FF2B5EF4-FFF2-40B4-BE49-F238E27FC236}">
                <a16:creationId xmlns:a16="http://schemas.microsoft.com/office/drawing/2014/main" id="{F6342350-2778-9E4B-A99A-5EA22FD10576}"/>
              </a:ext>
            </a:extLst>
          </p:cNvPr>
          <p:cNvSpPr txBox="1">
            <a:spLocks/>
          </p:cNvSpPr>
          <p:nvPr/>
        </p:nvSpPr>
        <p:spPr>
          <a:xfrm>
            <a:off x="539552" y="1844823"/>
            <a:ext cx="8064896"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b="1" dirty="0"/>
              <a:t>Getting Ready</a:t>
            </a:r>
          </a:p>
          <a:p>
            <a:pPr marL="0" indent="0">
              <a:buNone/>
            </a:pPr>
            <a:r>
              <a:rPr lang="en-CA" dirty="0"/>
              <a:t>Your group will need:</a:t>
            </a:r>
          </a:p>
          <a:p>
            <a:r>
              <a:rPr lang="en-CA" dirty="0"/>
              <a:t>the </a:t>
            </a:r>
            <a:r>
              <a:rPr lang="en-CA" i="1" dirty="0"/>
              <a:t>Five Digital Strategies </a:t>
            </a:r>
            <a:r>
              <a:rPr lang="en-CA" dirty="0"/>
              <a:t>handout</a:t>
            </a:r>
          </a:p>
          <a:p>
            <a:r>
              <a:rPr lang="en-CA" dirty="0"/>
              <a:t>the graphic organizer</a:t>
            </a:r>
          </a:p>
          <a:p>
            <a:r>
              <a:rPr lang="en-CA" dirty="0"/>
              <a:t>round 1 scenario cards</a:t>
            </a:r>
          </a:p>
        </p:txBody>
      </p:sp>
    </p:spTree>
    <p:extLst>
      <p:ext uri="{BB962C8B-B14F-4D97-AF65-F5344CB8AC3E}">
        <p14:creationId xmlns:p14="http://schemas.microsoft.com/office/powerpoint/2010/main" val="214746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en-US" dirty="0"/>
              <a:t>Activity</a:t>
            </a:r>
          </a:p>
        </p:txBody>
      </p:sp>
      <p:sp>
        <p:nvSpPr>
          <p:cNvPr id="4" name="Footer Placeholder 3">
            <a:extLst>
              <a:ext uri="{FF2B5EF4-FFF2-40B4-BE49-F238E27FC236}">
                <a16:creationId xmlns:a16="http://schemas.microsoft.com/office/drawing/2014/main" id="{201008F5-117F-674E-B425-B1D2264E15E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18</a:t>
            </a:fld>
            <a:endParaRPr lang="en-CA" dirty="0"/>
          </a:p>
        </p:txBody>
      </p:sp>
      <p:sp>
        <p:nvSpPr>
          <p:cNvPr id="6" name="Content Placeholder 2">
            <a:extLst>
              <a:ext uri="{FF2B5EF4-FFF2-40B4-BE49-F238E27FC236}">
                <a16:creationId xmlns:a16="http://schemas.microsoft.com/office/drawing/2014/main" id="{EB4B6866-F9E8-AF4F-8FFD-1E6D5A99F656}"/>
              </a:ext>
            </a:extLst>
          </p:cNvPr>
          <p:cNvSpPr>
            <a:spLocks noGrp="1"/>
          </p:cNvSpPr>
          <p:nvPr>
            <p:ph idx="1"/>
          </p:nvPr>
        </p:nvSpPr>
        <p:spPr>
          <a:xfrm>
            <a:off x="323528" y="1052736"/>
            <a:ext cx="8280920" cy="561899"/>
          </a:xfrm>
        </p:spPr>
        <p:txBody>
          <a:bodyPr>
            <a:noAutofit/>
          </a:bodyPr>
          <a:lstStyle/>
          <a:p>
            <a:pPr marL="0" indent="0">
              <a:buNone/>
            </a:pPr>
            <a:r>
              <a:rPr lang="en-US" sz="2500" b="1" dirty="0"/>
              <a:t>Round 1 – </a:t>
            </a:r>
            <a:r>
              <a:rPr lang="en-US" sz="2500" b="1" dirty="0">
                <a:solidFill>
                  <a:srgbClr val="D45D75"/>
                </a:solidFill>
              </a:rPr>
              <a:t>Fictional scenarios</a:t>
            </a:r>
          </a:p>
        </p:txBody>
      </p:sp>
      <p:sp>
        <p:nvSpPr>
          <p:cNvPr id="7" name="Content Placeholder 2">
            <a:extLst>
              <a:ext uri="{FF2B5EF4-FFF2-40B4-BE49-F238E27FC236}">
                <a16:creationId xmlns:a16="http://schemas.microsoft.com/office/drawing/2014/main" id="{538C3476-ECF7-DA41-9436-F02C172661E2}"/>
              </a:ext>
            </a:extLst>
          </p:cNvPr>
          <p:cNvSpPr txBox="1">
            <a:spLocks/>
          </p:cNvSpPr>
          <p:nvPr/>
        </p:nvSpPr>
        <p:spPr>
          <a:xfrm>
            <a:off x="539552" y="1844823"/>
            <a:ext cx="5400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Read scenario card A aloud.</a:t>
            </a:r>
          </a:p>
          <a:p>
            <a:pPr marL="0" indent="0">
              <a:buNone/>
            </a:pPr>
            <a:r>
              <a:rPr lang="en-US" dirty="0"/>
              <a:t>Discuss the scenario and </a:t>
            </a:r>
            <a:br>
              <a:rPr lang="en-US" dirty="0"/>
            </a:br>
            <a:r>
              <a:rPr lang="en-US" dirty="0"/>
              <a:t>decide how trustworthy it is.</a:t>
            </a:r>
            <a:endParaRPr lang="en-CA" dirty="0"/>
          </a:p>
          <a:p>
            <a:pPr marL="0" indent="0">
              <a:buNone/>
            </a:pPr>
            <a:r>
              <a:rPr lang="en-US" dirty="0"/>
              <a:t>Record your thinking on the graphic organizer.</a:t>
            </a:r>
            <a:endParaRPr lang="en-CA" dirty="0"/>
          </a:p>
        </p:txBody>
      </p:sp>
      <p:pic>
        <p:nvPicPr>
          <p:cNvPr id="12" name="Picture 11">
            <a:extLst>
              <a:ext uri="{FF2B5EF4-FFF2-40B4-BE49-F238E27FC236}">
                <a16:creationId xmlns:a16="http://schemas.microsoft.com/office/drawing/2014/main" id="{85AAB20A-3797-324A-9F0E-127ED6D852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8849">
            <a:off x="6228642" y="3183572"/>
            <a:ext cx="2166763" cy="191184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993836E-3B15-BE46-B2CE-3B4299D579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32120" y="1700808"/>
            <a:ext cx="2166763" cy="1911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42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EBE-99E5-2F4C-A23F-F85765453F1D}"/>
              </a:ext>
            </a:extLst>
          </p:cNvPr>
          <p:cNvSpPr>
            <a:spLocks noGrp="1"/>
          </p:cNvSpPr>
          <p:nvPr>
            <p:ph type="title"/>
          </p:nvPr>
        </p:nvSpPr>
        <p:spPr/>
        <p:txBody>
          <a:bodyPr/>
          <a:lstStyle/>
          <a:p>
            <a:r>
              <a:rPr lang="en-US" dirty="0"/>
              <a:t>Activity</a:t>
            </a:r>
          </a:p>
        </p:txBody>
      </p:sp>
      <p:sp>
        <p:nvSpPr>
          <p:cNvPr id="4" name="Footer Placeholder 3">
            <a:extLst>
              <a:ext uri="{FF2B5EF4-FFF2-40B4-BE49-F238E27FC236}">
                <a16:creationId xmlns:a16="http://schemas.microsoft.com/office/drawing/2014/main" id="{E703E964-3224-A54C-8F54-AA006AEA4301}"/>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4A6DC639-CD01-9E40-871C-DFA0D247E9AA}"/>
              </a:ext>
            </a:extLst>
          </p:cNvPr>
          <p:cNvSpPr>
            <a:spLocks noGrp="1"/>
          </p:cNvSpPr>
          <p:nvPr>
            <p:ph type="sldNum" sz="quarter" idx="12"/>
          </p:nvPr>
        </p:nvSpPr>
        <p:spPr/>
        <p:txBody>
          <a:bodyPr/>
          <a:lstStyle/>
          <a:p>
            <a:fld id="{6EE9CC64-E1AB-452A-863F-96DDDA204470}" type="slidenum">
              <a:rPr lang="en-CA" smtClean="0"/>
              <a:pPr/>
              <a:t>19</a:t>
            </a:fld>
            <a:endParaRPr lang="en-CA" dirty="0"/>
          </a:p>
        </p:txBody>
      </p:sp>
      <p:sp>
        <p:nvSpPr>
          <p:cNvPr id="6" name="Content Placeholder 2">
            <a:extLst>
              <a:ext uri="{FF2B5EF4-FFF2-40B4-BE49-F238E27FC236}">
                <a16:creationId xmlns:a16="http://schemas.microsoft.com/office/drawing/2014/main" id="{5CD054AF-4037-264B-9460-09527302FF60}"/>
              </a:ext>
            </a:extLst>
          </p:cNvPr>
          <p:cNvSpPr>
            <a:spLocks noGrp="1"/>
          </p:cNvSpPr>
          <p:nvPr>
            <p:ph idx="1"/>
          </p:nvPr>
        </p:nvSpPr>
        <p:spPr>
          <a:xfrm>
            <a:off x="323528" y="1052736"/>
            <a:ext cx="8280920" cy="561899"/>
          </a:xfrm>
        </p:spPr>
        <p:txBody>
          <a:bodyPr>
            <a:noAutofit/>
          </a:bodyPr>
          <a:lstStyle/>
          <a:p>
            <a:pPr marL="0" indent="0">
              <a:buNone/>
            </a:pPr>
            <a:r>
              <a:rPr lang="en-US" sz="2500" b="1" dirty="0"/>
              <a:t>Round 1 – </a:t>
            </a:r>
            <a:r>
              <a:rPr lang="en-US" sz="2500" b="1" dirty="0">
                <a:solidFill>
                  <a:srgbClr val="D45D75"/>
                </a:solidFill>
              </a:rPr>
              <a:t>Fictional scenarios</a:t>
            </a:r>
          </a:p>
        </p:txBody>
      </p:sp>
      <p:sp>
        <p:nvSpPr>
          <p:cNvPr id="7" name="Content Placeholder 2">
            <a:extLst>
              <a:ext uri="{FF2B5EF4-FFF2-40B4-BE49-F238E27FC236}">
                <a16:creationId xmlns:a16="http://schemas.microsoft.com/office/drawing/2014/main" id="{F282C1EB-05C2-BF43-8ECE-1F580FA9E1DB}"/>
              </a:ext>
            </a:extLst>
          </p:cNvPr>
          <p:cNvSpPr txBox="1">
            <a:spLocks/>
          </p:cNvSpPr>
          <p:nvPr/>
        </p:nvSpPr>
        <p:spPr>
          <a:xfrm>
            <a:off x="539552" y="1844823"/>
            <a:ext cx="4824536"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Read strategy cards B, C and D aloud.</a:t>
            </a:r>
            <a:r>
              <a:rPr lang="en-CA" b="1" dirty="0"/>
              <a:t> </a:t>
            </a:r>
          </a:p>
          <a:p>
            <a:pPr marL="0" indent="0">
              <a:buNone/>
            </a:pPr>
            <a:r>
              <a:rPr lang="en-US" dirty="0"/>
              <a:t>Discuss and consider: </a:t>
            </a:r>
            <a:br>
              <a:rPr lang="en-US" dirty="0"/>
            </a:br>
            <a:r>
              <a:rPr lang="en-US" dirty="0"/>
              <a:t>Does the card change the trustworthiness ranking of the scenario?</a:t>
            </a:r>
            <a:r>
              <a:rPr lang="en-CA" dirty="0"/>
              <a:t> </a:t>
            </a:r>
          </a:p>
          <a:p>
            <a:pPr marL="0" indent="0">
              <a:buNone/>
            </a:pPr>
            <a:r>
              <a:rPr lang="en-US" dirty="0"/>
              <a:t>Record your thinking on the graphic organizer.</a:t>
            </a:r>
            <a:r>
              <a:rPr lang="en-CA" dirty="0"/>
              <a:t> </a:t>
            </a:r>
          </a:p>
        </p:txBody>
      </p:sp>
      <p:pic>
        <p:nvPicPr>
          <p:cNvPr id="8" name="Picture 7">
            <a:extLst>
              <a:ext uri="{FF2B5EF4-FFF2-40B4-BE49-F238E27FC236}">
                <a16:creationId xmlns:a16="http://schemas.microsoft.com/office/drawing/2014/main" id="{CCAA3710-FDB7-4C44-B170-6DDD7643E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188849">
            <a:off x="6228642" y="3183572"/>
            <a:ext cx="2166762" cy="191184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8FC1112-BF1E-B842-BA74-8B175DEEDC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2120" y="1700808"/>
            <a:ext cx="2166762" cy="1911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068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A887-52E4-104A-B00F-D10AE67823A6}"/>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5EC962EB-37A1-7E4B-B21F-3EAE00B1D009}"/>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B8091E6-02F3-1C47-A823-1AF49DBD32DB}"/>
              </a:ext>
            </a:extLst>
          </p:cNvPr>
          <p:cNvSpPr>
            <a:spLocks noGrp="1"/>
          </p:cNvSpPr>
          <p:nvPr>
            <p:ph type="sldNum" sz="quarter" idx="12"/>
          </p:nvPr>
        </p:nvSpPr>
        <p:spPr/>
        <p:txBody>
          <a:bodyPr/>
          <a:lstStyle/>
          <a:p>
            <a:fld id="{6EE9CC64-E1AB-452A-863F-96DDDA204470}" type="slidenum">
              <a:rPr lang="en-CA" smtClean="0"/>
              <a:pPr/>
              <a:t>2</a:t>
            </a:fld>
            <a:endParaRPr lang="en-CA" dirty="0"/>
          </a:p>
        </p:txBody>
      </p:sp>
      <p:sp>
        <p:nvSpPr>
          <p:cNvPr id="6" name="Content Placeholder 2">
            <a:extLst>
              <a:ext uri="{FF2B5EF4-FFF2-40B4-BE49-F238E27FC236}">
                <a16:creationId xmlns:a16="http://schemas.microsoft.com/office/drawing/2014/main" id="{5A779114-82F8-684A-BF98-818D17613FCB}"/>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latin typeface="Arial" panose="020B0604020202020204" pitchFamily="34" charset="0"/>
                <a:cs typeface="Arial" panose="020B0604020202020204" pitchFamily="34" charset="0"/>
              </a:rPr>
              <a:t>How can we find out if information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about elections or political issues is something we can trust?</a:t>
            </a:r>
            <a:endParaRPr lang="en-CA"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145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EBE-99E5-2F4C-A23F-F85765453F1D}"/>
              </a:ext>
            </a:extLst>
          </p:cNvPr>
          <p:cNvSpPr>
            <a:spLocks noGrp="1"/>
          </p:cNvSpPr>
          <p:nvPr>
            <p:ph type="title"/>
          </p:nvPr>
        </p:nvSpPr>
        <p:spPr/>
        <p:txBody>
          <a:bodyPr/>
          <a:lstStyle/>
          <a:p>
            <a:r>
              <a:rPr lang="en-US" dirty="0"/>
              <a:t>Activity</a:t>
            </a:r>
          </a:p>
        </p:txBody>
      </p:sp>
      <p:sp>
        <p:nvSpPr>
          <p:cNvPr id="4" name="Footer Placeholder 3">
            <a:extLst>
              <a:ext uri="{FF2B5EF4-FFF2-40B4-BE49-F238E27FC236}">
                <a16:creationId xmlns:a16="http://schemas.microsoft.com/office/drawing/2014/main" id="{E703E964-3224-A54C-8F54-AA006AEA4301}"/>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4A6DC639-CD01-9E40-871C-DFA0D247E9AA}"/>
              </a:ext>
            </a:extLst>
          </p:cNvPr>
          <p:cNvSpPr>
            <a:spLocks noGrp="1"/>
          </p:cNvSpPr>
          <p:nvPr>
            <p:ph type="sldNum" sz="quarter" idx="12"/>
          </p:nvPr>
        </p:nvSpPr>
        <p:spPr/>
        <p:txBody>
          <a:bodyPr/>
          <a:lstStyle/>
          <a:p>
            <a:fld id="{6EE9CC64-E1AB-452A-863F-96DDDA204470}" type="slidenum">
              <a:rPr lang="en-CA" smtClean="0"/>
              <a:pPr/>
              <a:t>20</a:t>
            </a:fld>
            <a:endParaRPr lang="en-CA" dirty="0"/>
          </a:p>
        </p:txBody>
      </p:sp>
      <p:sp>
        <p:nvSpPr>
          <p:cNvPr id="6" name="Content Placeholder 2">
            <a:extLst>
              <a:ext uri="{FF2B5EF4-FFF2-40B4-BE49-F238E27FC236}">
                <a16:creationId xmlns:a16="http://schemas.microsoft.com/office/drawing/2014/main" id="{5CD054AF-4037-264B-9460-09527302FF60}"/>
              </a:ext>
            </a:extLst>
          </p:cNvPr>
          <p:cNvSpPr>
            <a:spLocks noGrp="1"/>
          </p:cNvSpPr>
          <p:nvPr>
            <p:ph idx="1"/>
          </p:nvPr>
        </p:nvSpPr>
        <p:spPr>
          <a:xfrm>
            <a:off x="323528" y="1052736"/>
            <a:ext cx="8280920" cy="561899"/>
          </a:xfrm>
        </p:spPr>
        <p:txBody>
          <a:bodyPr>
            <a:noAutofit/>
          </a:bodyPr>
          <a:lstStyle/>
          <a:p>
            <a:pPr marL="0" indent="0">
              <a:buNone/>
            </a:pPr>
            <a:r>
              <a:rPr lang="en-US" sz="2500" b="1" dirty="0"/>
              <a:t>Round 1 – </a:t>
            </a:r>
            <a:r>
              <a:rPr lang="en-US" sz="2500" b="1" dirty="0">
                <a:solidFill>
                  <a:srgbClr val="D45D75"/>
                </a:solidFill>
              </a:rPr>
              <a:t>Fictional scenarios</a:t>
            </a:r>
          </a:p>
        </p:txBody>
      </p:sp>
      <p:sp>
        <p:nvSpPr>
          <p:cNvPr id="7" name="Content Placeholder 2">
            <a:extLst>
              <a:ext uri="{FF2B5EF4-FFF2-40B4-BE49-F238E27FC236}">
                <a16:creationId xmlns:a16="http://schemas.microsoft.com/office/drawing/2014/main" id="{F282C1EB-05C2-BF43-8ECE-1F580FA9E1DB}"/>
              </a:ext>
            </a:extLst>
          </p:cNvPr>
          <p:cNvSpPr txBox="1">
            <a:spLocks/>
          </p:cNvSpPr>
          <p:nvPr/>
        </p:nvSpPr>
        <p:spPr>
          <a:xfrm>
            <a:off x="539552" y="1844823"/>
            <a:ext cx="4824536"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Read answer card E aloud.</a:t>
            </a:r>
          </a:p>
          <a:p>
            <a:pPr marL="0" indent="0">
              <a:buNone/>
            </a:pPr>
            <a:r>
              <a:rPr lang="en-US" dirty="0"/>
              <a:t>Discuss and consider: </a:t>
            </a:r>
            <a:br>
              <a:rPr lang="en-US" dirty="0"/>
            </a:br>
            <a:r>
              <a:rPr lang="en-US" dirty="0"/>
              <a:t>What is your final ranking </a:t>
            </a:r>
            <a:br>
              <a:rPr lang="en-US" dirty="0"/>
            </a:br>
            <a:r>
              <a:rPr lang="en-US" dirty="0"/>
              <a:t>of the scenario? Why?</a:t>
            </a:r>
            <a:r>
              <a:rPr lang="en-CA" dirty="0"/>
              <a:t> </a:t>
            </a:r>
          </a:p>
          <a:p>
            <a:pPr marL="0" indent="0">
              <a:buNone/>
            </a:pPr>
            <a:r>
              <a:rPr lang="en-US" dirty="0"/>
              <a:t>Record your thinking on the graphic organizer.</a:t>
            </a:r>
            <a:endParaRPr lang="en-CA" dirty="0"/>
          </a:p>
        </p:txBody>
      </p:sp>
      <p:pic>
        <p:nvPicPr>
          <p:cNvPr id="8" name="Picture 7">
            <a:extLst>
              <a:ext uri="{FF2B5EF4-FFF2-40B4-BE49-F238E27FC236}">
                <a16:creationId xmlns:a16="http://schemas.microsoft.com/office/drawing/2014/main" id="{CCAA3710-FDB7-4C44-B170-6DDD7643E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188849">
            <a:off x="6228642" y="3183572"/>
            <a:ext cx="2166762" cy="191184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8FC1112-BF1E-B842-BA74-8B175DEEDC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2120" y="1700808"/>
            <a:ext cx="2166762" cy="1911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58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3119-5F7C-0142-9874-38342CC97612}"/>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07D5326A-00C8-E448-8546-93B911C3A5BF}"/>
              </a:ext>
            </a:extLst>
          </p:cNvPr>
          <p:cNvSpPr>
            <a:spLocks noGrp="1"/>
          </p:cNvSpPr>
          <p:nvPr>
            <p:ph idx="1"/>
          </p:nvPr>
        </p:nvSpPr>
        <p:spPr/>
        <p:txBody>
          <a:bodyPr/>
          <a:lstStyle/>
          <a:p>
            <a:pPr marL="0" indent="0">
              <a:buNone/>
            </a:pPr>
            <a:r>
              <a:rPr lang="en-US" b="1" dirty="0"/>
              <a:t>Share your thinking:</a:t>
            </a:r>
          </a:p>
          <a:p>
            <a:pPr marL="0" indent="0">
              <a:buNone/>
            </a:pPr>
            <a:r>
              <a:rPr lang="en-US" dirty="0"/>
              <a:t>Read scenario card A to the class.</a:t>
            </a:r>
          </a:p>
          <a:p>
            <a:r>
              <a:rPr lang="en-US" dirty="0"/>
              <a:t>Our final trustworthiness ranking is…</a:t>
            </a:r>
          </a:p>
          <a:p>
            <a:r>
              <a:rPr lang="en-US" dirty="0"/>
              <a:t>The strategy we found the most helpful was…</a:t>
            </a:r>
          </a:p>
        </p:txBody>
      </p:sp>
      <p:sp>
        <p:nvSpPr>
          <p:cNvPr id="4" name="Footer Placeholder 3">
            <a:extLst>
              <a:ext uri="{FF2B5EF4-FFF2-40B4-BE49-F238E27FC236}">
                <a16:creationId xmlns:a16="http://schemas.microsoft.com/office/drawing/2014/main" id="{E36D37B8-636C-9C4E-BEC0-D17B76AAF569}"/>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C79E0C38-AC60-AB40-A03D-D653CCF83D2C}"/>
              </a:ext>
            </a:extLst>
          </p:cNvPr>
          <p:cNvSpPr>
            <a:spLocks noGrp="1"/>
          </p:cNvSpPr>
          <p:nvPr>
            <p:ph type="sldNum" sz="quarter" idx="12"/>
          </p:nvPr>
        </p:nvSpPr>
        <p:spPr/>
        <p:txBody>
          <a:bodyPr/>
          <a:lstStyle/>
          <a:p>
            <a:fld id="{6EE9CC64-E1AB-452A-863F-96DDDA204470}" type="slidenum">
              <a:rPr lang="en-CA" smtClean="0"/>
              <a:pPr/>
              <a:t>21</a:t>
            </a:fld>
            <a:endParaRPr lang="en-CA" dirty="0"/>
          </a:p>
        </p:txBody>
      </p:sp>
    </p:spTree>
    <p:extLst>
      <p:ext uri="{BB962C8B-B14F-4D97-AF65-F5344CB8AC3E}">
        <p14:creationId xmlns:p14="http://schemas.microsoft.com/office/powerpoint/2010/main" val="233509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539552" y="2492896"/>
            <a:ext cx="8064896" cy="3633266"/>
          </a:xfrm>
        </p:spPr>
        <p:txBody>
          <a:bodyPr>
            <a:normAutofit/>
          </a:bodyPr>
          <a:lstStyle/>
          <a:p>
            <a:pPr marL="0" indent="0" algn="ctr">
              <a:buNone/>
            </a:pPr>
            <a:r>
              <a:rPr lang="en-US" sz="3600" b="1" dirty="0"/>
              <a:t>Round 2 – </a:t>
            </a:r>
            <a:r>
              <a:rPr lang="en-US" sz="3600" b="1" dirty="0">
                <a:solidFill>
                  <a:srgbClr val="7D2D48"/>
                </a:solidFill>
              </a:rPr>
              <a:t>Real-life scenarios</a:t>
            </a:r>
          </a:p>
        </p:txBody>
      </p:sp>
      <p:sp>
        <p:nvSpPr>
          <p:cNvPr id="4" name="Footer Placeholder 3">
            <a:extLst>
              <a:ext uri="{FF2B5EF4-FFF2-40B4-BE49-F238E27FC236}">
                <a16:creationId xmlns:a16="http://schemas.microsoft.com/office/drawing/2014/main" id="{47EE3477-75A0-5C4F-A8CC-44E2E6A85F5E}"/>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22</a:t>
            </a:fld>
            <a:endParaRPr lang="en-CA" dirty="0"/>
          </a:p>
        </p:txBody>
      </p:sp>
    </p:spTree>
    <p:extLst>
      <p:ext uri="{BB962C8B-B14F-4D97-AF65-F5344CB8AC3E}">
        <p14:creationId xmlns:p14="http://schemas.microsoft.com/office/powerpoint/2010/main" val="287896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323528" y="1052736"/>
            <a:ext cx="8280920" cy="561899"/>
          </a:xfrm>
        </p:spPr>
        <p:txBody>
          <a:bodyPr>
            <a:noAutofit/>
          </a:bodyPr>
          <a:lstStyle/>
          <a:p>
            <a:pPr marL="0" indent="0">
              <a:buNone/>
            </a:pPr>
            <a:r>
              <a:rPr lang="en-US" sz="2500" b="1" dirty="0"/>
              <a:t>Round 2 – </a:t>
            </a:r>
            <a:r>
              <a:rPr lang="en-US" sz="2500" b="1" dirty="0">
                <a:solidFill>
                  <a:srgbClr val="7D2D48"/>
                </a:solidFill>
              </a:rPr>
              <a:t>Real-life scenarios</a:t>
            </a:r>
          </a:p>
        </p:txBody>
      </p:sp>
      <p:sp>
        <p:nvSpPr>
          <p:cNvPr id="4" name="Footer Placeholder 3">
            <a:extLst>
              <a:ext uri="{FF2B5EF4-FFF2-40B4-BE49-F238E27FC236}">
                <a16:creationId xmlns:a16="http://schemas.microsoft.com/office/drawing/2014/main" id="{47EE3477-75A0-5C4F-A8CC-44E2E6A85F5E}"/>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23</a:t>
            </a:fld>
            <a:endParaRPr lang="en-CA" dirty="0"/>
          </a:p>
        </p:txBody>
      </p:sp>
      <p:sp>
        <p:nvSpPr>
          <p:cNvPr id="6" name="Content Placeholder 2">
            <a:extLst>
              <a:ext uri="{FF2B5EF4-FFF2-40B4-BE49-F238E27FC236}">
                <a16:creationId xmlns:a16="http://schemas.microsoft.com/office/drawing/2014/main" id="{F6342350-2778-9E4B-A99A-5EA22FD10576}"/>
              </a:ext>
            </a:extLst>
          </p:cNvPr>
          <p:cNvSpPr txBox="1">
            <a:spLocks/>
          </p:cNvSpPr>
          <p:nvPr/>
        </p:nvSpPr>
        <p:spPr>
          <a:xfrm>
            <a:off x="539552" y="1844823"/>
            <a:ext cx="8064896"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b="1" dirty="0"/>
              <a:t>Getting Ready</a:t>
            </a:r>
          </a:p>
          <a:p>
            <a:pPr marL="0" indent="0">
              <a:buNone/>
            </a:pPr>
            <a:r>
              <a:rPr lang="en-CA" dirty="0"/>
              <a:t>Your group will need:</a:t>
            </a:r>
          </a:p>
          <a:p>
            <a:r>
              <a:rPr lang="en-CA" dirty="0"/>
              <a:t>the </a:t>
            </a:r>
            <a:r>
              <a:rPr lang="en-CA" i="1" dirty="0"/>
              <a:t>Five Digital Strategies </a:t>
            </a:r>
            <a:r>
              <a:rPr lang="en-CA" dirty="0"/>
              <a:t>handout</a:t>
            </a:r>
          </a:p>
          <a:p>
            <a:r>
              <a:rPr lang="en-CA" dirty="0"/>
              <a:t>the graphic organizer</a:t>
            </a:r>
          </a:p>
          <a:p>
            <a:r>
              <a:rPr lang="en-CA" dirty="0"/>
              <a:t>round 2 scenario cards</a:t>
            </a:r>
          </a:p>
        </p:txBody>
      </p:sp>
    </p:spTree>
    <p:extLst>
      <p:ext uri="{BB962C8B-B14F-4D97-AF65-F5344CB8AC3E}">
        <p14:creationId xmlns:p14="http://schemas.microsoft.com/office/powerpoint/2010/main" val="318461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en-US" dirty="0"/>
              <a:t>Activity</a:t>
            </a:r>
          </a:p>
        </p:txBody>
      </p:sp>
      <p:sp>
        <p:nvSpPr>
          <p:cNvPr id="4" name="Footer Placeholder 3">
            <a:extLst>
              <a:ext uri="{FF2B5EF4-FFF2-40B4-BE49-F238E27FC236}">
                <a16:creationId xmlns:a16="http://schemas.microsoft.com/office/drawing/2014/main" id="{201008F5-117F-674E-B425-B1D2264E15E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24</a:t>
            </a:fld>
            <a:endParaRPr lang="en-CA" dirty="0"/>
          </a:p>
        </p:txBody>
      </p:sp>
      <p:sp>
        <p:nvSpPr>
          <p:cNvPr id="7" name="Content Placeholder 2">
            <a:extLst>
              <a:ext uri="{FF2B5EF4-FFF2-40B4-BE49-F238E27FC236}">
                <a16:creationId xmlns:a16="http://schemas.microsoft.com/office/drawing/2014/main" id="{538C3476-ECF7-DA41-9436-F02C172661E2}"/>
              </a:ext>
            </a:extLst>
          </p:cNvPr>
          <p:cNvSpPr txBox="1">
            <a:spLocks/>
          </p:cNvSpPr>
          <p:nvPr/>
        </p:nvSpPr>
        <p:spPr>
          <a:xfrm>
            <a:off x="539552" y="1844823"/>
            <a:ext cx="5400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Read scenario card A aloud.</a:t>
            </a:r>
          </a:p>
          <a:p>
            <a:pPr marL="0" indent="0">
              <a:buNone/>
            </a:pPr>
            <a:r>
              <a:rPr lang="en-US" dirty="0"/>
              <a:t>Discuss the scenario and </a:t>
            </a:r>
            <a:br>
              <a:rPr lang="en-US" dirty="0"/>
            </a:br>
            <a:r>
              <a:rPr lang="en-US" dirty="0"/>
              <a:t>decide how trustworthy it is.</a:t>
            </a:r>
            <a:endParaRPr lang="en-CA" dirty="0"/>
          </a:p>
          <a:p>
            <a:pPr marL="0" indent="0">
              <a:buNone/>
            </a:pPr>
            <a:r>
              <a:rPr lang="en-US" dirty="0"/>
              <a:t>Record your thinking on the graphic organizer.</a:t>
            </a:r>
            <a:endParaRPr lang="en-CA" dirty="0"/>
          </a:p>
        </p:txBody>
      </p:sp>
      <p:sp>
        <p:nvSpPr>
          <p:cNvPr id="11" name="Content Placeholder 2">
            <a:extLst>
              <a:ext uri="{FF2B5EF4-FFF2-40B4-BE49-F238E27FC236}">
                <a16:creationId xmlns:a16="http://schemas.microsoft.com/office/drawing/2014/main" id="{56244942-5907-2048-B4E9-0FE68D64E6DF}"/>
              </a:ext>
            </a:extLst>
          </p:cNvPr>
          <p:cNvSpPr>
            <a:spLocks noGrp="1"/>
          </p:cNvSpPr>
          <p:nvPr>
            <p:ph idx="1"/>
          </p:nvPr>
        </p:nvSpPr>
        <p:spPr>
          <a:xfrm>
            <a:off x="323528" y="1052736"/>
            <a:ext cx="8280920" cy="561899"/>
          </a:xfrm>
        </p:spPr>
        <p:txBody>
          <a:bodyPr>
            <a:noAutofit/>
          </a:bodyPr>
          <a:lstStyle/>
          <a:p>
            <a:pPr marL="0" indent="0">
              <a:buNone/>
            </a:pPr>
            <a:r>
              <a:rPr lang="en-US" sz="2500" b="1" dirty="0"/>
              <a:t>Round 2 – </a:t>
            </a:r>
            <a:r>
              <a:rPr lang="en-US" sz="2500" b="1" dirty="0">
                <a:solidFill>
                  <a:srgbClr val="7D2D48"/>
                </a:solidFill>
              </a:rPr>
              <a:t>Real-life scenarios</a:t>
            </a:r>
          </a:p>
        </p:txBody>
      </p:sp>
      <p:pic>
        <p:nvPicPr>
          <p:cNvPr id="17" name="Picture 16">
            <a:extLst>
              <a:ext uri="{FF2B5EF4-FFF2-40B4-BE49-F238E27FC236}">
                <a16:creationId xmlns:a16="http://schemas.microsoft.com/office/drawing/2014/main" id="{96ED307F-F98B-444E-9379-2F5AE21DA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6892">
            <a:off x="6228642" y="2867148"/>
            <a:ext cx="2166763" cy="2804046"/>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41D969F-F82E-CA43-B8F9-C00C9409E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24128" y="1378201"/>
            <a:ext cx="2166763" cy="2804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651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en-US" dirty="0"/>
              <a:t>Activity</a:t>
            </a:r>
          </a:p>
        </p:txBody>
      </p:sp>
      <p:sp>
        <p:nvSpPr>
          <p:cNvPr id="4" name="Footer Placeholder 3">
            <a:extLst>
              <a:ext uri="{FF2B5EF4-FFF2-40B4-BE49-F238E27FC236}">
                <a16:creationId xmlns:a16="http://schemas.microsoft.com/office/drawing/2014/main" id="{201008F5-117F-674E-B425-B1D2264E15E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25</a:t>
            </a:fld>
            <a:endParaRPr lang="en-CA" dirty="0"/>
          </a:p>
        </p:txBody>
      </p:sp>
      <p:sp>
        <p:nvSpPr>
          <p:cNvPr id="7" name="Content Placeholder 2">
            <a:extLst>
              <a:ext uri="{FF2B5EF4-FFF2-40B4-BE49-F238E27FC236}">
                <a16:creationId xmlns:a16="http://schemas.microsoft.com/office/drawing/2014/main" id="{538C3476-ECF7-DA41-9436-F02C172661E2}"/>
              </a:ext>
            </a:extLst>
          </p:cNvPr>
          <p:cNvSpPr txBox="1">
            <a:spLocks/>
          </p:cNvSpPr>
          <p:nvPr/>
        </p:nvSpPr>
        <p:spPr>
          <a:xfrm>
            <a:off x="539552" y="1844823"/>
            <a:ext cx="5400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Read strategy cards B, C </a:t>
            </a:r>
            <a:br>
              <a:rPr lang="en-US" b="1" dirty="0"/>
            </a:br>
            <a:r>
              <a:rPr lang="en-US" b="1" dirty="0"/>
              <a:t>and D aloud.</a:t>
            </a:r>
          </a:p>
          <a:p>
            <a:pPr marL="0" indent="0">
              <a:buNone/>
            </a:pPr>
            <a:r>
              <a:rPr lang="en-US" dirty="0"/>
              <a:t>Discuss and consider: </a:t>
            </a:r>
            <a:br>
              <a:rPr lang="en-US" dirty="0"/>
            </a:br>
            <a:r>
              <a:rPr lang="en-US" dirty="0"/>
              <a:t>Does the card change the trustworthiness ranking of </a:t>
            </a:r>
            <a:br>
              <a:rPr lang="en-US" dirty="0"/>
            </a:br>
            <a:r>
              <a:rPr lang="en-US" dirty="0"/>
              <a:t>the scenario?</a:t>
            </a:r>
            <a:r>
              <a:rPr lang="en-CA" dirty="0"/>
              <a:t> </a:t>
            </a:r>
          </a:p>
          <a:p>
            <a:pPr marL="0" indent="0">
              <a:buNone/>
            </a:pPr>
            <a:r>
              <a:rPr lang="en-US" dirty="0"/>
              <a:t>Record your thinking on the graphic organizer.</a:t>
            </a:r>
            <a:endParaRPr lang="en-CA" dirty="0"/>
          </a:p>
        </p:txBody>
      </p:sp>
      <p:sp>
        <p:nvSpPr>
          <p:cNvPr id="11" name="Content Placeholder 2">
            <a:extLst>
              <a:ext uri="{FF2B5EF4-FFF2-40B4-BE49-F238E27FC236}">
                <a16:creationId xmlns:a16="http://schemas.microsoft.com/office/drawing/2014/main" id="{56244942-5907-2048-B4E9-0FE68D64E6DF}"/>
              </a:ext>
            </a:extLst>
          </p:cNvPr>
          <p:cNvSpPr>
            <a:spLocks noGrp="1"/>
          </p:cNvSpPr>
          <p:nvPr>
            <p:ph idx="1"/>
          </p:nvPr>
        </p:nvSpPr>
        <p:spPr>
          <a:xfrm>
            <a:off x="323528" y="1052736"/>
            <a:ext cx="8280920" cy="561899"/>
          </a:xfrm>
        </p:spPr>
        <p:txBody>
          <a:bodyPr>
            <a:noAutofit/>
          </a:bodyPr>
          <a:lstStyle/>
          <a:p>
            <a:pPr marL="0" indent="0">
              <a:buNone/>
            </a:pPr>
            <a:r>
              <a:rPr lang="en-US" sz="2500" b="1" dirty="0"/>
              <a:t>Round 2 – </a:t>
            </a:r>
            <a:r>
              <a:rPr lang="en-US" sz="2500" b="1" dirty="0">
                <a:solidFill>
                  <a:srgbClr val="7D2D48"/>
                </a:solidFill>
              </a:rPr>
              <a:t>Real-life scenarios</a:t>
            </a:r>
          </a:p>
        </p:txBody>
      </p:sp>
      <p:pic>
        <p:nvPicPr>
          <p:cNvPr id="17" name="Picture 16">
            <a:extLst>
              <a:ext uri="{FF2B5EF4-FFF2-40B4-BE49-F238E27FC236}">
                <a16:creationId xmlns:a16="http://schemas.microsoft.com/office/drawing/2014/main" id="{96ED307F-F98B-444E-9379-2F5AE21DA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6892">
            <a:off x="6228642" y="2867148"/>
            <a:ext cx="2166762" cy="2804046"/>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41D969F-F82E-CA43-B8F9-C00C9409E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24128" y="1378201"/>
            <a:ext cx="2166762" cy="2804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875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en-US" dirty="0"/>
              <a:t>Activity</a:t>
            </a:r>
          </a:p>
        </p:txBody>
      </p:sp>
      <p:sp>
        <p:nvSpPr>
          <p:cNvPr id="4" name="Footer Placeholder 3">
            <a:extLst>
              <a:ext uri="{FF2B5EF4-FFF2-40B4-BE49-F238E27FC236}">
                <a16:creationId xmlns:a16="http://schemas.microsoft.com/office/drawing/2014/main" id="{201008F5-117F-674E-B425-B1D2264E15EA}"/>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26</a:t>
            </a:fld>
            <a:endParaRPr lang="en-CA" dirty="0"/>
          </a:p>
        </p:txBody>
      </p:sp>
      <p:sp>
        <p:nvSpPr>
          <p:cNvPr id="7" name="Content Placeholder 2">
            <a:extLst>
              <a:ext uri="{FF2B5EF4-FFF2-40B4-BE49-F238E27FC236}">
                <a16:creationId xmlns:a16="http://schemas.microsoft.com/office/drawing/2014/main" id="{538C3476-ECF7-DA41-9436-F02C172661E2}"/>
              </a:ext>
            </a:extLst>
          </p:cNvPr>
          <p:cNvSpPr txBox="1">
            <a:spLocks/>
          </p:cNvSpPr>
          <p:nvPr/>
        </p:nvSpPr>
        <p:spPr>
          <a:xfrm>
            <a:off x="539552" y="1844823"/>
            <a:ext cx="5400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Read answer card E aloud.</a:t>
            </a:r>
          </a:p>
          <a:p>
            <a:pPr marL="0" indent="0">
              <a:buNone/>
            </a:pPr>
            <a:r>
              <a:rPr lang="en-US" dirty="0"/>
              <a:t>Discuss and consider: </a:t>
            </a:r>
            <a:br>
              <a:rPr lang="en-US" dirty="0"/>
            </a:br>
            <a:r>
              <a:rPr lang="en-US" dirty="0"/>
              <a:t>What is your final ranking </a:t>
            </a:r>
            <a:br>
              <a:rPr lang="en-US" dirty="0"/>
            </a:br>
            <a:r>
              <a:rPr lang="en-US" dirty="0"/>
              <a:t>of the scenario? Why?</a:t>
            </a:r>
            <a:r>
              <a:rPr lang="en-CA" dirty="0"/>
              <a:t>  </a:t>
            </a:r>
          </a:p>
          <a:p>
            <a:pPr marL="0" indent="0">
              <a:buNone/>
            </a:pPr>
            <a:r>
              <a:rPr lang="en-US" dirty="0"/>
              <a:t>Record your thinking on the graphic organizer.</a:t>
            </a:r>
            <a:endParaRPr lang="en-CA" dirty="0"/>
          </a:p>
        </p:txBody>
      </p:sp>
      <p:sp>
        <p:nvSpPr>
          <p:cNvPr id="11" name="Content Placeholder 2">
            <a:extLst>
              <a:ext uri="{FF2B5EF4-FFF2-40B4-BE49-F238E27FC236}">
                <a16:creationId xmlns:a16="http://schemas.microsoft.com/office/drawing/2014/main" id="{56244942-5907-2048-B4E9-0FE68D64E6DF}"/>
              </a:ext>
            </a:extLst>
          </p:cNvPr>
          <p:cNvSpPr>
            <a:spLocks noGrp="1"/>
          </p:cNvSpPr>
          <p:nvPr>
            <p:ph idx="1"/>
          </p:nvPr>
        </p:nvSpPr>
        <p:spPr>
          <a:xfrm>
            <a:off x="323528" y="1052736"/>
            <a:ext cx="8280920" cy="561899"/>
          </a:xfrm>
        </p:spPr>
        <p:txBody>
          <a:bodyPr>
            <a:noAutofit/>
          </a:bodyPr>
          <a:lstStyle/>
          <a:p>
            <a:pPr marL="0" indent="0">
              <a:buNone/>
            </a:pPr>
            <a:r>
              <a:rPr lang="en-US" sz="2500" b="1" dirty="0"/>
              <a:t>Round 2 – </a:t>
            </a:r>
            <a:r>
              <a:rPr lang="en-US" sz="2500" b="1" dirty="0">
                <a:solidFill>
                  <a:srgbClr val="7D2D48"/>
                </a:solidFill>
              </a:rPr>
              <a:t>Real-life scenarios</a:t>
            </a:r>
          </a:p>
        </p:txBody>
      </p:sp>
      <p:pic>
        <p:nvPicPr>
          <p:cNvPr id="17" name="Picture 16">
            <a:extLst>
              <a:ext uri="{FF2B5EF4-FFF2-40B4-BE49-F238E27FC236}">
                <a16:creationId xmlns:a16="http://schemas.microsoft.com/office/drawing/2014/main" id="{96ED307F-F98B-444E-9379-2F5AE21DA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6892">
            <a:off x="6228642" y="2867149"/>
            <a:ext cx="2166762" cy="280404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41D969F-F82E-CA43-B8F9-C00C9409E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24128" y="1378202"/>
            <a:ext cx="2166762" cy="2804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9489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2DE-60F8-5041-B29A-C6B4F7E05AEF}"/>
              </a:ext>
            </a:extLst>
          </p:cNvPr>
          <p:cNvSpPr>
            <a:spLocks noGrp="1"/>
          </p:cNvSpPr>
          <p:nvPr>
            <p:ph type="title"/>
          </p:nvPr>
        </p:nvSpPr>
        <p:spPr/>
        <p:txBody>
          <a:bodyPr/>
          <a:lstStyle/>
          <a:p>
            <a:r>
              <a:rPr lang="en-US" dirty="0"/>
              <a:t>Consolidation</a:t>
            </a:r>
          </a:p>
        </p:txBody>
      </p:sp>
      <p:sp>
        <p:nvSpPr>
          <p:cNvPr id="4" name="Footer Placeholder 3">
            <a:extLst>
              <a:ext uri="{FF2B5EF4-FFF2-40B4-BE49-F238E27FC236}">
                <a16:creationId xmlns:a16="http://schemas.microsoft.com/office/drawing/2014/main" id="{8E3CE715-B8B3-F94C-A6BC-285EEBF3EDE5}"/>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2C423AD4-C3D9-AF43-8A2F-F070976F0171}"/>
              </a:ext>
            </a:extLst>
          </p:cNvPr>
          <p:cNvSpPr>
            <a:spLocks noGrp="1"/>
          </p:cNvSpPr>
          <p:nvPr>
            <p:ph type="sldNum" sz="quarter" idx="12"/>
          </p:nvPr>
        </p:nvSpPr>
        <p:spPr/>
        <p:txBody>
          <a:bodyPr/>
          <a:lstStyle/>
          <a:p>
            <a:fld id="{6EE9CC64-E1AB-452A-863F-96DDDA204470}" type="slidenum">
              <a:rPr lang="en-CA" smtClean="0"/>
              <a:pPr/>
              <a:t>27</a:t>
            </a:fld>
            <a:endParaRPr lang="en-CA" dirty="0"/>
          </a:p>
        </p:txBody>
      </p:sp>
      <p:sp>
        <p:nvSpPr>
          <p:cNvPr id="6" name="Content Placeholder 2">
            <a:extLst>
              <a:ext uri="{FF2B5EF4-FFF2-40B4-BE49-F238E27FC236}">
                <a16:creationId xmlns:a16="http://schemas.microsoft.com/office/drawing/2014/main" id="{CBB94C09-5284-6144-B1F7-71C52FA2000E}"/>
              </a:ext>
            </a:extLst>
          </p:cNvPr>
          <p:cNvSpPr>
            <a:spLocks noGrp="1"/>
          </p:cNvSpPr>
          <p:nvPr>
            <p:ph idx="1"/>
          </p:nvPr>
        </p:nvSpPr>
        <p:spPr>
          <a:xfrm>
            <a:off x="539552" y="1811957"/>
            <a:ext cx="8147248" cy="4314206"/>
          </a:xfrm>
        </p:spPr>
        <p:txBody>
          <a:bodyPr/>
          <a:lstStyle/>
          <a:p>
            <a:pPr marL="0" indent="0">
              <a:buNone/>
            </a:pPr>
            <a:r>
              <a:rPr lang="en-US" b="1" dirty="0"/>
              <a:t>Share your thinking:</a:t>
            </a:r>
          </a:p>
          <a:p>
            <a:pPr marL="0" indent="0">
              <a:buNone/>
            </a:pPr>
            <a:r>
              <a:rPr lang="en-US" dirty="0"/>
              <a:t>Read scenario card A to the class.</a:t>
            </a:r>
          </a:p>
          <a:p>
            <a:r>
              <a:rPr lang="en-US" dirty="0"/>
              <a:t>Our final trustworthiness ranking is…</a:t>
            </a:r>
          </a:p>
          <a:p>
            <a:r>
              <a:rPr lang="en-US" dirty="0"/>
              <a:t>The strategy we found the most helpful was…</a:t>
            </a:r>
          </a:p>
        </p:txBody>
      </p:sp>
    </p:spTree>
    <p:extLst>
      <p:ext uri="{BB962C8B-B14F-4D97-AF65-F5344CB8AC3E}">
        <p14:creationId xmlns:p14="http://schemas.microsoft.com/office/powerpoint/2010/main" val="385980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EAD7-882A-394E-A726-EE9A301EB35C}"/>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C4BA9FC7-B9D5-A647-9C83-38531D060503}"/>
              </a:ext>
            </a:extLst>
          </p:cNvPr>
          <p:cNvSpPr>
            <a:spLocks noGrp="1"/>
          </p:cNvSpPr>
          <p:nvPr>
            <p:ph idx="1"/>
          </p:nvPr>
        </p:nvSpPr>
        <p:spPr/>
        <p:txBody>
          <a:bodyPr/>
          <a:lstStyle/>
          <a:p>
            <a:pPr marL="0" indent="0">
              <a:buNone/>
            </a:pPr>
            <a:r>
              <a:rPr lang="en-US" b="1" dirty="0"/>
              <a:t>Discuss:</a:t>
            </a:r>
          </a:p>
          <a:p>
            <a:r>
              <a:rPr lang="en-US" dirty="0"/>
              <a:t>What do you think is the best way to respond </a:t>
            </a:r>
            <a:br>
              <a:rPr lang="en-US" dirty="0"/>
            </a:br>
            <a:r>
              <a:rPr lang="en-US" dirty="0"/>
              <a:t>to false or misleading information online?</a:t>
            </a:r>
          </a:p>
          <a:p>
            <a:r>
              <a:rPr lang="en-US" dirty="0"/>
              <a:t>What surprised you the most about the activity?</a:t>
            </a:r>
            <a:endParaRPr lang="en-CA" dirty="0"/>
          </a:p>
          <a:p>
            <a:r>
              <a:rPr lang="en-US" dirty="0"/>
              <a:t>How do you think misinformation and disinformation could affect our elections?</a:t>
            </a:r>
            <a:r>
              <a:rPr lang="en-CA" dirty="0"/>
              <a:t> </a:t>
            </a:r>
            <a:endParaRPr lang="en-US" dirty="0"/>
          </a:p>
        </p:txBody>
      </p:sp>
      <p:sp>
        <p:nvSpPr>
          <p:cNvPr id="4" name="Footer Placeholder 3">
            <a:extLst>
              <a:ext uri="{FF2B5EF4-FFF2-40B4-BE49-F238E27FC236}">
                <a16:creationId xmlns:a16="http://schemas.microsoft.com/office/drawing/2014/main" id="{EEBACACA-13BB-EA44-A855-D1ACAF8E054D}"/>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45BC319-7E7D-D048-B72C-7B6F2D44CFE0}"/>
              </a:ext>
            </a:extLst>
          </p:cNvPr>
          <p:cNvSpPr>
            <a:spLocks noGrp="1"/>
          </p:cNvSpPr>
          <p:nvPr>
            <p:ph type="sldNum" sz="quarter" idx="12"/>
          </p:nvPr>
        </p:nvSpPr>
        <p:spPr/>
        <p:txBody>
          <a:bodyPr/>
          <a:lstStyle/>
          <a:p>
            <a:fld id="{6EE9CC64-E1AB-452A-863F-96DDDA204470}" type="slidenum">
              <a:rPr lang="en-CA" smtClean="0"/>
              <a:pPr/>
              <a:t>28</a:t>
            </a:fld>
            <a:endParaRPr lang="en-CA" dirty="0"/>
          </a:p>
        </p:txBody>
      </p:sp>
    </p:spTree>
    <p:extLst>
      <p:ext uri="{BB962C8B-B14F-4D97-AF65-F5344CB8AC3E}">
        <p14:creationId xmlns:p14="http://schemas.microsoft.com/office/powerpoint/2010/main" val="32712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EAD7-882A-394E-A726-EE9A301EB35C}"/>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C4BA9FC7-B9D5-A647-9C83-38531D060503}"/>
              </a:ext>
            </a:extLst>
          </p:cNvPr>
          <p:cNvSpPr>
            <a:spLocks noGrp="1"/>
          </p:cNvSpPr>
          <p:nvPr>
            <p:ph idx="1"/>
          </p:nvPr>
        </p:nvSpPr>
        <p:spPr/>
        <p:txBody>
          <a:bodyPr/>
          <a:lstStyle/>
          <a:p>
            <a:pPr marL="0" indent="0">
              <a:buNone/>
            </a:pPr>
            <a:r>
              <a:rPr lang="en-US" b="1" dirty="0"/>
              <a:t>Reflection:</a:t>
            </a:r>
          </a:p>
          <a:p>
            <a:pPr marL="514350" lvl="0" indent="-514350">
              <a:buFont typeface="+mj-lt"/>
              <a:buAutoNum type="arabicPeriod"/>
            </a:pPr>
            <a:r>
              <a:rPr lang="en-US" dirty="0"/>
              <a:t>One thing I learned is…</a:t>
            </a:r>
            <a:endParaRPr lang="en-CA" dirty="0"/>
          </a:p>
          <a:p>
            <a:pPr marL="514350" lvl="0" indent="-514350">
              <a:buFont typeface="+mj-lt"/>
              <a:buAutoNum type="arabicPeriod"/>
            </a:pPr>
            <a:r>
              <a:rPr lang="en-US" dirty="0"/>
              <a:t>The next time I want to find out if something online is true, I will…</a:t>
            </a:r>
            <a:endParaRPr lang="en-CA" dirty="0"/>
          </a:p>
          <a:p>
            <a:pPr marL="514350" indent="-514350">
              <a:buFont typeface="+mj-lt"/>
              <a:buAutoNum type="arabicPeriod"/>
            </a:pPr>
            <a:r>
              <a:rPr lang="en-US" dirty="0"/>
              <a:t>To be an engaged and informed citizen in </a:t>
            </a:r>
            <a:br>
              <a:rPr lang="en-US" dirty="0"/>
            </a:br>
            <a:r>
              <a:rPr lang="en-US" dirty="0"/>
              <a:t>a democracy, it’s important to…</a:t>
            </a:r>
          </a:p>
        </p:txBody>
      </p:sp>
      <p:sp>
        <p:nvSpPr>
          <p:cNvPr id="4" name="Footer Placeholder 3">
            <a:extLst>
              <a:ext uri="{FF2B5EF4-FFF2-40B4-BE49-F238E27FC236}">
                <a16:creationId xmlns:a16="http://schemas.microsoft.com/office/drawing/2014/main" id="{EEBACACA-13BB-EA44-A855-D1ACAF8E054D}"/>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045BC319-7E7D-D048-B72C-7B6F2D44CFE0}"/>
              </a:ext>
            </a:extLst>
          </p:cNvPr>
          <p:cNvSpPr>
            <a:spLocks noGrp="1"/>
          </p:cNvSpPr>
          <p:nvPr>
            <p:ph type="sldNum" sz="quarter" idx="12"/>
          </p:nvPr>
        </p:nvSpPr>
        <p:spPr/>
        <p:txBody>
          <a:bodyPr/>
          <a:lstStyle/>
          <a:p>
            <a:fld id="{6EE9CC64-E1AB-452A-863F-96DDDA204470}" type="slidenum">
              <a:rPr lang="en-CA" smtClean="0"/>
              <a:pPr/>
              <a:t>29</a:t>
            </a:fld>
            <a:endParaRPr lang="en-CA" dirty="0"/>
          </a:p>
        </p:txBody>
      </p:sp>
    </p:spTree>
    <p:extLst>
      <p:ext uri="{BB962C8B-B14F-4D97-AF65-F5344CB8AC3E}">
        <p14:creationId xmlns:p14="http://schemas.microsoft.com/office/powerpoint/2010/main" val="164219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en-US" sz="3000" b="1" dirty="0"/>
              <a:t>True or false?</a:t>
            </a:r>
          </a:p>
          <a:p>
            <a:pPr marL="0" indent="0">
              <a:buNone/>
            </a:pPr>
            <a:r>
              <a:rPr lang="en-US" dirty="0"/>
              <a:t>Shakespeare invented the name “Jessica.”</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3</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True.</a:t>
            </a:r>
          </a:p>
        </p:txBody>
      </p:sp>
    </p:spTree>
    <p:extLst>
      <p:ext uri="{BB962C8B-B14F-4D97-AF65-F5344CB8AC3E}">
        <p14:creationId xmlns:p14="http://schemas.microsoft.com/office/powerpoint/2010/main" val="26404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en-US" sz="3000" b="1" dirty="0"/>
              <a:t>True or false?</a:t>
            </a:r>
          </a:p>
          <a:p>
            <a:pPr marL="0" indent="0">
              <a:buNone/>
            </a:pPr>
            <a:r>
              <a:rPr lang="en-US" dirty="0"/>
              <a:t>Hippo milk is blue.</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4</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False. It is pink.</a:t>
            </a:r>
          </a:p>
        </p:txBody>
      </p:sp>
    </p:spTree>
    <p:extLst>
      <p:ext uri="{BB962C8B-B14F-4D97-AF65-F5344CB8AC3E}">
        <p14:creationId xmlns:p14="http://schemas.microsoft.com/office/powerpoint/2010/main" val="30044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en-US" sz="3000" b="1" dirty="0"/>
              <a:t>True or false?</a:t>
            </a:r>
          </a:p>
          <a:p>
            <a:pPr marL="0" indent="0">
              <a:buNone/>
            </a:pPr>
            <a:r>
              <a:rPr lang="en-US" dirty="0"/>
              <a:t>Mammoths were still alive when the Egyptians built the Great Pyramid of Giza.</a:t>
            </a:r>
            <a:r>
              <a:rPr lang="en-CA" dirty="0"/>
              <a:t> </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5</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True.</a:t>
            </a:r>
          </a:p>
        </p:txBody>
      </p:sp>
    </p:spTree>
    <p:extLst>
      <p:ext uri="{BB962C8B-B14F-4D97-AF65-F5344CB8AC3E}">
        <p14:creationId xmlns:p14="http://schemas.microsoft.com/office/powerpoint/2010/main" val="27291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en-US" sz="3000" b="1" dirty="0"/>
              <a:t>True or false?</a:t>
            </a:r>
          </a:p>
          <a:p>
            <a:pPr marL="0" indent="0">
              <a:buNone/>
            </a:pPr>
            <a:r>
              <a:rPr lang="en-US" dirty="0"/>
              <a:t>Scientists have found 100,000 golf balls in </a:t>
            </a:r>
            <a:br>
              <a:rPr lang="en-US" dirty="0"/>
            </a:br>
            <a:r>
              <a:rPr lang="en-US" dirty="0"/>
              <a:t>Loch Ness.</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6</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True.</a:t>
            </a:r>
          </a:p>
        </p:txBody>
      </p:sp>
    </p:spTree>
    <p:extLst>
      <p:ext uri="{BB962C8B-B14F-4D97-AF65-F5344CB8AC3E}">
        <p14:creationId xmlns:p14="http://schemas.microsoft.com/office/powerpoint/2010/main" val="34485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en-US" sz="3000" b="1" dirty="0"/>
              <a:t>True or false?</a:t>
            </a:r>
          </a:p>
          <a:p>
            <a:pPr marL="0" indent="0">
              <a:buNone/>
            </a:pPr>
            <a:r>
              <a:rPr lang="en-US" dirty="0"/>
              <a:t>The Canadian Space Agency invented the </a:t>
            </a:r>
            <a:br>
              <a:rPr lang="en-US" dirty="0"/>
            </a:br>
            <a:r>
              <a:rPr lang="en-US" dirty="0"/>
              <a:t>Dust Buster vacuum cleaner.</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7</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False.</a:t>
            </a:r>
          </a:p>
        </p:txBody>
      </p:sp>
    </p:spTree>
    <p:extLst>
      <p:ext uri="{BB962C8B-B14F-4D97-AF65-F5344CB8AC3E}">
        <p14:creationId xmlns:p14="http://schemas.microsoft.com/office/powerpoint/2010/main" val="15425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en-US" sz="3000" b="1" dirty="0"/>
              <a:t>True or false?</a:t>
            </a:r>
          </a:p>
          <a:p>
            <a:pPr marL="0" indent="0">
              <a:buNone/>
            </a:pPr>
            <a:r>
              <a:rPr lang="en-US" dirty="0"/>
              <a:t>The first owner of the </a:t>
            </a:r>
            <a:r>
              <a:rPr lang="en-US" i="1" dirty="0"/>
              <a:t>Mona Lisa</a:t>
            </a:r>
            <a:r>
              <a:rPr lang="en-US" dirty="0"/>
              <a:t> hung it in </a:t>
            </a:r>
            <a:br>
              <a:rPr lang="en-US" dirty="0"/>
            </a:br>
            <a:r>
              <a:rPr lang="en-US" dirty="0"/>
              <a:t>his bathroom.</a:t>
            </a:r>
            <a:endParaRPr lang="en-US" b="1"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8</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True.</a:t>
            </a:r>
          </a:p>
        </p:txBody>
      </p:sp>
    </p:spTree>
    <p:extLst>
      <p:ext uri="{BB962C8B-B14F-4D97-AF65-F5344CB8AC3E}">
        <p14:creationId xmlns:p14="http://schemas.microsoft.com/office/powerpoint/2010/main" val="25299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en-US" sz="3000" b="1" dirty="0"/>
              <a:t>True or false?</a:t>
            </a:r>
          </a:p>
          <a:p>
            <a:pPr marL="0" indent="0">
              <a:buNone/>
            </a:pPr>
            <a:r>
              <a:rPr lang="en-US" dirty="0"/>
              <a:t>Sonic the Hedgehog’s middle name is Maurice.</a:t>
            </a:r>
            <a:endParaRPr lang="en-CA" dirty="0"/>
          </a:p>
        </p:txBody>
      </p:sp>
      <p:sp>
        <p:nvSpPr>
          <p:cNvPr id="4" name="Footer Placeholder 3">
            <a:extLst>
              <a:ext uri="{FF2B5EF4-FFF2-40B4-BE49-F238E27FC236}">
                <a16:creationId xmlns:a16="http://schemas.microsoft.com/office/drawing/2014/main" id="{EB1016D8-C8F1-1D47-A52D-A19615A1E530}"/>
              </a:ext>
            </a:extLst>
          </p:cNvPr>
          <p:cNvSpPr>
            <a:spLocks noGrp="1"/>
          </p:cNvSpPr>
          <p:nvPr>
            <p:ph type="ftr" sz="quarter" idx="11"/>
          </p:nvPr>
        </p:nvSpPr>
        <p:spPr/>
        <p:txBody>
          <a:bodyPr/>
          <a:lstStyle/>
          <a:p>
            <a:r>
              <a:rPr lang="en-CA"/>
              <a:t>Digital Skills for Democracy</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9</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t>Answer: </a:t>
            </a:r>
            <a:r>
              <a:rPr lang="en-US" sz="2600" b="1" i="1" dirty="0">
                <a:solidFill>
                  <a:srgbClr val="D45D75"/>
                </a:solidFill>
              </a:rPr>
              <a:t>True.</a:t>
            </a:r>
          </a:p>
        </p:txBody>
      </p:sp>
    </p:spTree>
    <p:extLst>
      <p:ext uri="{BB962C8B-B14F-4D97-AF65-F5344CB8AC3E}">
        <p14:creationId xmlns:p14="http://schemas.microsoft.com/office/powerpoint/2010/main" val="38710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1329</Words>
  <Application>Microsoft Macintosh PowerPoint</Application>
  <PresentationFormat>On-screen Show (4:3)</PresentationFormat>
  <Paragraphs>204</Paragraphs>
  <Slides>29</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Inquiry Question</vt:lpstr>
      <vt:lpstr>Minds On</vt:lpstr>
      <vt:lpstr>Minds On</vt:lpstr>
      <vt:lpstr>Minds On</vt:lpstr>
      <vt:lpstr>Minds On</vt:lpstr>
      <vt:lpstr>Minds On</vt:lpstr>
      <vt:lpstr>Minds On</vt:lpstr>
      <vt:lpstr>Minds On</vt:lpstr>
      <vt:lpstr>Minds On</vt:lpstr>
      <vt:lpstr>Minds On</vt:lpstr>
      <vt:lpstr>Minds On</vt:lpstr>
      <vt:lpstr>Minds On</vt:lpstr>
      <vt:lpstr>Minds On</vt:lpstr>
      <vt:lpstr>Minds On</vt:lpstr>
      <vt:lpstr>Activity</vt:lpstr>
      <vt:lpstr>Activity</vt:lpstr>
      <vt:lpstr>Activity</vt:lpstr>
      <vt:lpstr>Activity</vt:lpstr>
      <vt:lpstr>Activity</vt:lpstr>
      <vt:lpstr>Consolidation</vt:lpstr>
      <vt:lpstr>Activity</vt:lpstr>
      <vt:lpstr>Activity</vt:lpstr>
      <vt:lpstr>Activity</vt:lpstr>
      <vt:lpstr>Activity</vt:lpstr>
      <vt:lpstr>Activity</vt:lpstr>
      <vt:lpstr>Consolidation</vt:lpstr>
      <vt:lpstr>Consolidation</vt:lpstr>
      <vt:lpstr>Consolidation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Michelle Horner</cp:lastModifiedBy>
  <cp:revision>160</cp:revision>
  <cp:lastPrinted>2018-11-20T16:25:36Z</cp:lastPrinted>
  <dcterms:created xsi:type="dcterms:W3CDTF">2018-11-13T16:40:11Z</dcterms:created>
  <dcterms:modified xsi:type="dcterms:W3CDTF">2023-07-18T14:50:39Z</dcterms:modified>
</cp:coreProperties>
</file>