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3" r:id="rId3"/>
    <p:sldId id="257" r:id="rId4"/>
    <p:sldId id="258" r:id="rId5"/>
    <p:sldId id="274" r:id="rId6"/>
    <p:sldId id="275" r:id="rId7"/>
    <p:sldId id="276" r:id="rId8"/>
    <p:sldId id="278" r:id="rId9"/>
    <p:sldId id="279" r:id="rId10"/>
    <p:sldId id="280" r:id="rId11"/>
    <p:sldId id="281" r:id="rId12"/>
    <p:sldId id="283" r:id="rId13"/>
    <p:sldId id="293" r:id="rId14"/>
    <p:sldId id="290" r:id="rId15"/>
    <p:sldId id="291" r:id="rId16"/>
    <p:sldId id="292" r:id="rId17"/>
    <p:sldId id="288" r:id="rId18"/>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shaw, Rachel" initials="CR" lastIdx="2" clrIdx="0">
    <p:extLst>
      <p:ext uri="{19B8F6BF-5375-455C-9EA6-DF929625EA0E}">
        <p15:presenceInfo xmlns:p15="http://schemas.microsoft.com/office/powerpoint/2012/main" userId="S-1-5-21-1214440339-1123561945-1417001333-64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C2C"/>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2" autoAdjust="0"/>
    <p:restoredTop sz="83304" autoAdjust="0"/>
  </p:normalViewPr>
  <p:slideViewPr>
    <p:cSldViewPr>
      <p:cViewPr>
        <p:scale>
          <a:sx n="144" d="100"/>
          <a:sy n="144" d="100"/>
        </p:scale>
        <p:origin x="3080" y="7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ulippe, Geneviève" userId="914cf17d-9eb4-47f3-8fe0-7a36bb2f6041" providerId="ADAL" clId="{C3D1113F-D1F5-4266-9DEE-371ADE797D0F}"/>
    <pc:docChg chg="modSld">
      <pc:chgData name="Latulippe, Geneviève" userId="914cf17d-9eb4-47f3-8fe0-7a36bb2f6041" providerId="ADAL" clId="{C3D1113F-D1F5-4266-9DEE-371ADE797D0F}" dt="2023-06-30T17:04:15.699" v="6" actId="207"/>
      <pc:docMkLst>
        <pc:docMk/>
      </pc:docMkLst>
      <pc:sldChg chg="modSp">
        <pc:chgData name="Latulippe, Geneviève" userId="914cf17d-9eb4-47f3-8fe0-7a36bb2f6041" providerId="ADAL" clId="{C3D1113F-D1F5-4266-9DEE-371ADE797D0F}" dt="2023-06-30T17:03:55.135" v="2" actId="207"/>
        <pc:sldMkLst>
          <pc:docMk/>
          <pc:sldMk cId="731579429" sldId="258"/>
        </pc:sldMkLst>
        <pc:spChg chg="mod">
          <ac:chgData name="Latulippe, Geneviève" userId="914cf17d-9eb4-47f3-8fe0-7a36bb2f6041" providerId="ADAL" clId="{C3D1113F-D1F5-4266-9DEE-371ADE797D0F}" dt="2023-06-30T17:03:55.135" v="2" actId="207"/>
          <ac:spMkLst>
            <pc:docMk/>
            <pc:sldMk cId="731579429" sldId="258"/>
            <ac:spMk id="11" creationId="{00000000-0000-0000-0000-000000000000}"/>
          </ac:spMkLst>
        </pc:spChg>
      </pc:sldChg>
      <pc:sldChg chg="modSp">
        <pc:chgData name="Latulippe, Geneviève" userId="914cf17d-9eb4-47f3-8fe0-7a36bb2f6041" providerId="ADAL" clId="{C3D1113F-D1F5-4266-9DEE-371ADE797D0F}" dt="2023-06-30T17:02:56.020" v="1" actId="20577"/>
        <pc:sldMkLst>
          <pc:docMk/>
          <pc:sldMk cId="4008651727" sldId="273"/>
        </pc:sldMkLst>
        <pc:spChg chg="mod">
          <ac:chgData name="Latulippe, Geneviève" userId="914cf17d-9eb4-47f3-8fe0-7a36bb2f6041" providerId="ADAL" clId="{C3D1113F-D1F5-4266-9DEE-371ADE797D0F}" dt="2023-06-30T17:02:56.020" v="1" actId="20577"/>
          <ac:spMkLst>
            <pc:docMk/>
            <pc:sldMk cId="4008651727" sldId="273"/>
            <ac:spMk id="7" creationId="{00000000-0000-0000-0000-000000000000}"/>
          </ac:spMkLst>
        </pc:spChg>
      </pc:sldChg>
      <pc:sldChg chg="modSp">
        <pc:chgData name="Latulippe, Geneviève" userId="914cf17d-9eb4-47f3-8fe0-7a36bb2f6041" providerId="ADAL" clId="{C3D1113F-D1F5-4266-9DEE-371ADE797D0F}" dt="2023-06-30T17:03:59.556" v="3" actId="207"/>
        <pc:sldMkLst>
          <pc:docMk/>
          <pc:sldMk cId="4202846737" sldId="274"/>
        </pc:sldMkLst>
        <pc:spChg chg="mod">
          <ac:chgData name="Latulippe, Geneviève" userId="914cf17d-9eb4-47f3-8fe0-7a36bb2f6041" providerId="ADAL" clId="{C3D1113F-D1F5-4266-9DEE-371ADE797D0F}" dt="2023-06-30T17:03:59.556" v="3" actId="207"/>
          <ac:spMkLst>
            <pc:docMk/>
            <pc:sldMk cId="4202846737" sldId="274"/>
            <ac:spMk id="11" creationId="{00000000-0000-0000-0000-000000000000}"/>
          </ac:spMkLst>
        </pc:spChg>
      </pc:sldChg>
      <pc:sldChg chg="modSp">
        <pc:chgData name="Latulippe, Geneviève" userId="914cf17d-9eb4-47f3-8fe0-7a36bb2f6041" providerId="ADAL" clId="{C3D1113F-D1F5-4266-9DEE-371ADE797D0F}" dt="2023-06-30T17:04:06.154" v="5" actId="207"/>
        <pc:sldMkLst>
          <pc:docMk/>
          <pc:sldMk cId="1004727307" sldId="275"/>
        </pc:sldMkLst>
        <pc:spChg chg="mod">
          <ac:chgData name="Latulippe, Geneviève" userId="914cf17d-9eb4-47f3-8fe0-7a36bb2f6041" providerId="ADAL" clId="{C3D1113F-D1F5-4266-9DEE-371ADE797D0F}" dt="2023-06-30T17:04:06.154" v="5" actId="207"/>
          <ac:spMkLst>
            <pc:docMk/>
            <pc:sldMk cId="1004727307" sldId="275"/>
            <ac:spMk id="11" creationId="{00000000-0000-0000-0000-000000000000}"/>
          </ac:spMkLst>
        </pc:spChg>
      </pc:sldChg>
      <pc:sldChg chg="modSp">
        <pc:chgData name="Latulippe, Geneviève" userId="914cf17d-9eb4-47f3-8fe0-7a36bb2f6041" providerId="ADAL" clId="{C3D1113F-D1F5-4266-9DEE-371ADE797D0F}" dt="2023-06-30T17:04:15.699" v="6" actId="207"/>
        <pc:sldMkLst>
          <pc:docMk/>
          <pc:sldMk cId="834381330" sldId="280"/>
        </pc:sldMkLst>
        <pc:spChg chg="mod">
          <ac:chgData name="Latulippe, Geneviève" userId="914cf17d-9eb4-47f3-8fe0-7a36bb2f6041" providerId="ADAL" clId="{C3D1113F-D1F5-4266-9DEE-371ADE797D0F}" dt="2023-06-30T17:04:15.699" v="6" actId="207"/>
          <ac:spMkLst>
            <pc:docMk/>
            <pc:sldMk cId="834381330" sldId="280"/>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2023-07-18</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57964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Notes: </a:t>
            </a:r>
            <a:r>
              <a:rPr lang="en-CA" sz="1200" kern="1200" dirty="0">
                <a:solidFill>
                  <a:schemeClr val="tx1"/>
                </a:solidFill>
                <a:effectLst/>
                <a:latin typeface="+mn-lt"/>
                <a:ea typeface="+mn-ea"/>
                <a:cs typeface="+mn-cs"/>
              </a:rPr>
              <a:t>Students will need to see each other’s case study timelines. Choose the suggested activity that will work for your learners: quick share, gallery walk, walking jigsaw or station rotation</a:t>
            </a:r>
            <a:r>
              <a:rPr lang="en-CA" dirty="0">
                <a:effectLst/>
              </a:rPr>
              <a:t> </a:t>
            </a:r>
            <a:r>
              <a:rPr lang="en-CA" sz="1200" kern="1200" dirty="0">
                <a:solidFill>
                  <a:schemeClr val="tx1"/>
                </a:solidFill>
                <a:effectLst/>
                <a:latin typeface="+mn-lt"/>
                <a:ea typeface="+mn-ea"/>
                <a:cs typeface="+mn-cs"/>
              </a:rPr>
              <a:t> Text is from the updated teachers’ guide.</a:t>
            </a:r>
          </a:p>
        </p:txBody>
      </p:sp>
      <p:sp>
        <p:nvSpPr>
          <p:cNvPr id="4" name="Slide Number Placeholder 3"/>
          <p:cNvSpPr>
            <a:spLocks noGrp="1"/>
          </p:cNvSpPr>
          <p:nvPr>
            <p:ph type="sldNum" sz="quarter" idx="10"/>
          </p:nvPr>
        </p:nvSpPr>
        <p:spPr/>
        <p:txBody>
          <a:bodyPr/>
          <a:lstStyle/>
          <a:p>
            <a:fld id="{E2328DFD-A35A-4046-A164-181D41F57C69}" type="slidenum">
              <a:rPr lang="en-CA" smtClean="0"/>
              <a:t>10</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Use the background information from the teacher’s guide to address any misconceptions or false inferences that have been brought up so far.</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118728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Distribute copies of the infographic “The Right to Vote in Federal Elections: Then and Now.”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These questions are printed on the Thinking Guide handout if you are using it.</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2</a:t>
            </a:fld>
            <a:endParaRPr lang="en-CA"/>
          </a:p>
        </p:txBody>
      </p:sp>
    </p:spTree>
    <p:extLst>
      <p:ext uri="{BB962C8B-B14F-4D97-AF65-F5344CB8AC3E}">
        <p14:creationId xmlns:p14="http://schemas.microsoft.com/office/powerpoint/2010/main" val="20037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Don’t ask for specific details of the event, just the emotions and actions. Distribute 1-2 sticky notes to each student and have students write down their feelings and experiences on them.</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Don’t ask for specific details of the event, just the emotions and actions. Distribute 1-2 sticky notes to each student and have students write down their feelings and experiences on them.</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Collect the sticky notes on the board or on chart paper. Read out some of the words in each category. Discuss what inclusion and exclusion feel like and look like, and come up with criteria as a class. This will help guide students’ decision-making during the activity.</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5</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Place students in small groups and distribute the materials. You can also distribute the Turning Point frame at this point, if you are using it. Explain that each set of cards illustrates a historical case study related to the right to vote in Canada.</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Teacher’s Notes: Give each group a context card to read aloud together.</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Note that there are no right answers in this activity, and every group’s timeline will look different. The discussions and reasoning are the most important part.</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8</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fr-CA" dirty="0"/>
              <a:t>’s Notes: </a:t>
            </a:r>
            <a:r>
              <a:rPr lang="en-US" dirty="0"/>
              <a:t>This is an optional part of the activity to discuss the concept of a Turning Point, which is part of the historical thinking concept Continuity and Change. This is not always the same as Historical Significance, another historical thinking concept. You may wish to skip this step.</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9</a:t>
            </a:fld>
            <a:endParaRPr lang="en-CA"/>
          </a:p>
        </p:txBody>
      </p:sp>
    </p:spTree>
    <p:extLst>
      <p:ext uri="{BB962C8B-B14F-4D97-AF65-F5344CB8AC3E}">
        <p14:creationId xmlns:p14="http://schemas.microsoft.com/office/powerpoint/2010/main" val="11872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6800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395B20"/>
                </a:solidFill>
                <a:latin typeface="Arial" panose="020B0604020202020204" pitchFamily="34" charset="0"/>
                <a:cs typeface="Arial" panose="020B0604020202020204" pitchFamily="34" charset="0"/>
              </a:defRPr>
            </a:lvl1pPr>
          </a:lstStyle>
          <a:p>
            <a:r>
              <a:rPr lang="en-CA" dirty="0"/>
              <a:t>Voting Rights through Time</a:t>
            </a:r>
          </a:p>
        </p:txBody>
      </p:sp>
      <p:sp>
        <p:nvSpPr>
          <p:cNvPr id="6" name="Slide Number Placeholder 5"/>
          <p:cNvSpPr>
            <a:spLocks noGrp="1"/>
          </p:cNvSpPr>
          <p:nvPr>
            <p:ph type="sldNum" sz="quarter" idx="12"/>
          </p:nvPr>
        </p:nvSpPr>
        <p:spPr/>
        <p:txBody>
          <a:bodyPr/>
          <a:lstStyle>
            <a:lvl1pPr>
              <a:defRPr b="0">
                <a:solidFill>
                  <a:srgbClr val="395B20"/>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229974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6"/>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410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0590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a:solidFill>
                  <a:prstClr val="black">
                    <a:tint val="75000"/>
                  </a:prstClr>
                </a:solidFill>
              </a:rPr>
              <a:t>Voting Rights through Time</a:t>
            </a:r>
          </a:p>
        </p:txBody>
      </p:sp>
      <p:sp>
        <p:nvSpPr>
          <p:cNvPr id="9" name="Slide Number Placeholder 8"/>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498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a:solidFill>
                  <a:prstClr val="black">
                    <a:tint val="75000"/>
                  </a:prstClr>
                </a:solidFill>
              </a:rPr>
              <a:t>Voting Rights through Time</a:t>
            </a:r>
          </a:p>
        </p:txBody>
      </p:sp>
      <p:sp>
        <p:nvSpPr>
          <p:cNvPr id="5" name="Slide Number Placeholder 4"/>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345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a:solidFill>
                  <a:prstClr val="black">
                    <a:tint val="75000"/>
                  </a:prstClr>
                </a:solidFill>
              </a:rPr>
              <a:t>Voting Rights through Time</a:t>
            </a:r>
          </a:p>
        </p:txBody>
      </p:sp>
      <p:sp>
        <p:nvSpPr>
          <p:cNvPr id="4" name="Slide Number Placeholder 3"/>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5789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81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395B20"/>
                </a:solidFill>
                <a:latin typeface="Arial" panose="020B0604020202020204" pitchFamily="34" charset="0"/>
                <a:cs typeface="Arial" panose="020B0604020202020204" pitchFamily="34" charset="0"/>
              </a:defRPr>
            </a:lvl1pPr>
          </a:lstStyle>
          <a:p>
            <a:r>
              <a:rPr lang="en-CA" dirty="0"/>
              <a:t>Voting Rights through Time</a:t>
            </a:r>
          </a:p>
        </p:txBody>
      </p:sp>
      <p:sp>
        <p:nvSpPr>
          <p:cNvPr id="6" name="Slide Number Placeholder 5"/>
          <p:cNvSpPr>
            <a:spLocks noGrp="1"/>
          </p:cNvSpPr>
          <p:nvPr>
            <p:ph type="sldNum" sz="quarter" idx="12"/>
          </p:nvPr>
        </p:nvSpPr>
        <p:spPr/>
        <p:txBody>
          <a:bodyPr/>
          <a:lstStyle>
            <a:lvl1pPr>
              <a:defRPr b="0">
                <a:solidFill>
                  <a:srgbClr val="395B20"/>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51634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72315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996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1"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3367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Voting Rights through Time</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Voting Rights through Time</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Voting Rights through Time</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Voting Rights through Time</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Voting Rights through Time</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Voting Rights through Time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solidFill>
                  <a:prstClr val="black">
                    <a:tint val="75000"/>
                  </a:prstClr>
                </a:solidFill>
              </a:rPr>
              <a:t>Voting Rights through Time</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2966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x8Qq_rWj2kU"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48131"/>
          <a:stretch/>
        </p:blipFill>
        <p:spPr>
          <a:xfrm>
            <a:off x="3986485" y="3140968"/>
            <a:ext cx="5157515" cy="3312368"/>
          </a:xfrm>
          <a:prstGeom prst="rect">
            <a:avLst/>
          </a:prstGeom>
        </p:spPr>
      </p:pic>
      <p:sp>
        <p:nvSpPr>
          <p:cNvPr id="7" name="ZoneTexte 6"/>
          <p:cNvSpPr txBox="1"/>
          <p:nvPr/>
        </p:nvSpPr>
        <p:spPr>
          <a:xfrm>
            <a:off x="2473688" y="1988840"/>
            <a:ext cx="4196625" cy="1446550"/>
          </a:xfrm>
          <a:prstGeom prst="rect">
            <a:avLst/>
          </a:prstGeom>
          <a:noFill/>
        </p:spPr>
        <p:txBody>
          <a:bodyPr wrap="square" rtlCol="0">
            <a:spAutoFit/>
          </a:bodyPr>
          <a:lstStyle/>
          <a:p>
            <a:pPr algn="ctr"/>
            <a:r>
              <a:rPr lang="fr-CA" sz="4400" b="1" dirty="0" err="1">
                <a:solidFill>
                  <a:srgbClr val="839C2C"/>
                </a:solidFill>
                <a:latin typeface="Arial" panose="020B0604020202020204" pitchFamily="34" charset="0"/>
                <a:cs typeface="Arial" panose="020B0604020202020204" pitchFamily="34" charset="0"/>
              </a:rPr>
              <a:t>Voting</a:t>
            </a:r>
            <a:r>
              <a:rPr lang="fr-CA" sz="4400" b="1" dirty="0">
                <a:solidFill>
                  <a:srgbClr val="839C2C"/>
                </a:solidFill>
                <a:latin typeface="Arial" panose="020B0604020202020204" pitchFamily="34" charset="0"/>
                <a:cs typeface="Arial" panose="020B0604020202020204" pitchFamily="34" charset="0"/>
              </a:rPr>
              <a:t> </a:t>
            </a:r>
            <a:r>
              <a:rPr lang="fr-CA" sz="4400" b="1" dirty="0" err="1">
                <a:solidFill>
                  <a:srgbClr val="839C2C"/>
                </a:solidFill>
                <a:latin typeface="Arial" panose="020B0604020202020204" pitchFamily="34" charset="0"/>
                <a:cs typeface="Arial" panose="020B0604020202020204" pitchFamily="34" charset="0"/>
              </a:rPr>
              <a:t>Rights</a:t>
            </a:r>
            <a:br>
              <a:rPr lang="fr-CA" sz="4400" b="1" dirty="0">
                <a:solidFill>
                  <a:srgbClr val="839C2C"/>
                </a:solidFill>
                <a:latin typeface="Arial" panose="020B0604020202020204" pitchFamily="34" charset="0"/>
                <a:cs typeface="Arial" panose="020B0604020202020204" pitchFamily="34" charset="0"/>
              </a:rPr>
            </a:br>
            <a:r>
              <a:rPr lang="fr-CA" sz="4400" b="1" dirty="0" err="1">
                <a:solidFill>
                  <a:srgbClr val="839C2C"/>
                </a:solidFill>
                <a:latin typeface="Arial" panose="020B0604020202020204" pitchFamily="34" charset="0"/>
                <a:cs typeface="Arial" panose="020B0604020202020204" pitchFamily="34" charset="0"/>
              </a:rPr>
              <a:t>through</a:t>
            </a:r>
            <a:r>
              <a:rPr lang="fr-CA" sz="4400" b="1" dirty="0">
                <a:solidFill>
                  <a:srgbClr val="839C2C"/>
                </a:solidFill>
                <a:latin typeface="Arial" panose="020B0604020202020204" pitchFamily="34" charset="0"/>
                <a:cs typeface="Arial" panose="020B0604020202020204" pitchFamily="34" charset="0"/>
              </a:rPr>
              <a:t> Time</a:t>
            </a:r>
            <a:endParaRPr lang="en-CA" sz="4400" b="1" dirty="0">
              <a:solidFill>
                <a:srgbClr val="839C2C"/>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10</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en-US" sz="3000" b="1" dirty="0">
                <a:latin typeface="Arial" panose="020B0604020202020204" pitchFamily="34" charset="0"/>
                <a:cs typeface="Arial" panose="020B0604020202020204" pitchFamily="34" charset="0"/>
              </a:rPr>
              <a:t>Share your thinking.</a:t>
            </a:r>
          </a:p>
          <a:p>
            <a:pPr>
              <a:spcAft>
                <a:spcPts val="600"/>
              </a:spcAft>
            </a:pPr>
            <a:r>
              <a:rPr lang="en-US" sz="2800" dirty="0">
                <a:latin typeface="Arial" panose="020B0604020202020204" pitchFamily="34" charset="0"/>
                <a:cs typeface="Arial" panose="020B0604020202020204" pitchFamily="34" charset="0"/>
              </a:rPr>
              <a:t>What was the most difficult card to place?</a:t>
            </a:r>
          </a:p>
          <a:p>
            <a:pPr>
              <a:spcAft>
                <a:spcPts val="600"/>
              </a:spcAft>
            </a:pPr>
            <a:r>
              <a:rPr lang="en-US" sz="2800" dirty="0">
                <a:latin typeface="Arial" panose="020B0604020202020204" pitchFamily="34" charset="0"/>
                <a:cs typeface="Arial" panose="020B0604020202020204" pitchFamily="34" charset="0"/>
              </a:rPr>
              <a:t>Which events were surprising to you?</a:t>
            </a:r>
          </a:p>
          <a:p>
            <a:pPr>
              <a:spcAft>
                <a:spcPts val="600"/>
              </a:spcAft>
            </a:pPr>
            <a:r>
              <a:rPr lang="en-US" sz="2800" dirty="0">
                <a:latin typeface="Arial" panose="020B0604020202020204" pitchFamily="34" charset="0"/>
                <a:cs typeface="Arial" panose="020B0604020202020204" pitchFamily="34" charset="0"/>
              </a:rPr>
              <a:t>Which events do you have questions about?</a:t>
            </a:r>
            <a:endParaRPr lang="en-CA" sz="2800"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1527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11</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10" name="Content Placeholder 2">
            <a:extLst>
              <a:ext uri="{FF2B5EF4-FFF2-40B4-BE49-F238E27FC236}">
                <a16:creationId xmlns:a16="http://schemas.microsoft.com/office/drawing/2014/main" id="{D3D76072-E731-4247-A819-238A2348351A}"/>
              </a:ext>
            </a:extLst>
          </p:cNvPr>
          <p:cNvSpPr>
            <a:spLocks noGrp="1"/>
          </p:cNvSpPr>
          <p:nvPr>
            <p:ph idx="1"/>
          </p:nvPr>
        </p:nvSpPr>
        <p:spPr>
          <a:xfrm>
            <a:off x="539552" y="1811957"/>
            <a:ext cx="8229600" cy="4425355"/>
          </a:xfrm>
        </p:spPr>
        <p:txBody>
          <a:bodyPr>
            <a:normAutofit/>
          </a:bodyPr>
          <a:lstStyle/>
          <a:p>
            <a:pPr marL="0" indent="0">
              <a:spcAft>
                <a:spcPts val="1800"/>
              </a:spcAft>
              <a:buNone/>
            </a:pPr>
            <a:r>
              <a:rPr lang="en-US" sz="3000" b="1" dirty="0">
                <a:latin typeface="Arial" panose="020B0604020202020204" pitchFamily="34" charset="0"/>
                <a:cs typeface="Arial" panose="020B0604020202020204" pitchFamily="34" charset="0"/>
              </a:rPr>
              <a:t>Discussion:</a:t>
            </a:r>
          </a:p>
          <a:p>
            <a:pPr>
              <a:spcAft>
                <a:spcPts val="600"/>
              </a:spcAft>
            </a:pPr>
            <a:r>
              <a:rPr lang="en-US" sz="2800" dirty="0">
                <a:latin typeface="Arial" panose="020B0604020202020204" pitchFamily="34" charset="0"/>
                <a:cs typeface="Arial" panose="020B0604020202020204" pitchFamily="34" charset="0"/>
              </a:rPr>
              <a:t>Does getting the right to vote always mean inclusion in democracy?</a:t>
            </a:r>
          </a:p>
          <a:p>
            <a:pPr>
              <a:spcAft>
                <a:spcPts val="600"/>
              </a:spcAft>
            </a:pPr>
            <a:r>
              <a:rPr lang="en-US" sz="2800" dirty="0">
                <a:latin typeface="Arial" panose="020B0604020202020204" pitchFamily="34" charset="0"/>
                <a:cs typeface="Arial" panose="020B0604020202020204" pitchFamily="34" charset="0"/>
              </a:rPr>
              <a:t>Are other changes needed to make Canada’s democracy more inclusive?</a:t>
            </a:r>
          </a:p>
        </p:txBody>
      </p:sp>
    </p:spTree>
    <p:extLst>
      <p:ext uri="{BB962C8B-B14F-4D97-AF65-F5344CB8AC3E}">
        <p14:creationId xmlns:p14="http://schemas.microsoft.com/office/powerpoint/2010/main" val="215848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pPr/>
              <a:t>12</a:t>
            </a:fld>
            <a:endParaRPr lang="en-CA" dirty="0"/>
          </a:p>
        </p:txBody>
      </p:sp>
      <p:sp>
        <p:nvSpPr>
          <p:cNvPr id="5" name="Espace réservé du pied de page 4"/>
          <p:cNvSpPr>
            <a:spLocks noGrp="1"/>
          </p:cNvSpPr>
          <p:nvPr>
            <p:ph type="ftr" sz="quarter" idx="11"/>
          </p:nvPr>
        </p:nvSpPr>
        <p:spPr/>
        <p:txBody>
          <a:bodyPr/>
          <a:lstStyle/>
          <a:p>
            <a:r>
              <a:rPr lang="en-CA" dirty="0"/>
              <a:t>Voting Rights through Time</a:t>
            </a:r>
          </a:p>
        </p:txBody>
      </p:sp>
      <p:sp>
        <p:nvSpPr>
          <p:cNvPr id="12" name="Content Placeholder 2"/>
          <p:cNvSpPr>
            <a:spLocks noGrp="1"/>
          </p:cNvSpPr>
          <p:nvPr>
            <p:ph idx="1"/>
          </p:nvPr>
        </p:nvSpPr>
        <p:spPr>
          <a:xfrm>
            <a:off x="539552" y="1412776"/>
            <a:ext cx="8229600" cy="4896544"/>
          </a:xfrm>
        </p:spPr>
        <p:txBody>
          <a:bodyPr>
            <a:normAutofit/>
          </a:bodyPr>
          <a:lstStyle/>
          <a:p>
            <a:pPr marL="0" indent="0">
              <a:spcAft>
                <a:spcPts val="1800"/>
              </a:spcAft>
              <a:buNone/>
            </a:pPr>
            <a:r>
              <a:rPr lang="en-US" sz="2800" b="1" dirty="0">
                <a:latin typeface="Arial" panose="020B0604020202020204" pitchFamily="34" charset="0"/>
                <a:cs typeface="Arial" panose="020B0604020202020204" pitchFamily="34" charset="0"/>
              </a:rPr>
              <a:t>Watch the video: </a:t>
            </a:r>
            <a:r>
              <a:rPr lang="en-US" sz="2800" b="1" i="1" dirty="0">
                <a:latin typeface="Arial" panose="020B0604020202020204" pitchFamily="34" charset="0"/>
                <a:cs typeface="Arial" panose="020B0604020202020204" pitchFamily="34" charset="0"/>
                <a:hlinkClick r:id="rId3"/>
              </a:rPr>
              <a:t>Voting Rights Through Time</a:t>
            </a:r>
            <a:endParaRPr lang="en-CA" sz="2800" i="1"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2" name="Picture 1">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2276870"/>
            <a:ext cx="4968552" cy="3609859"/>
          </a:xfrm>
          <a:prstGeom prst="rect">
            <a:avLst/>
          </a:prstGeom>
        </p:spPr>
      </p:pic>
    </p:spTree>
    <p:extLst>
      <p:ext uri="{BB962C8B-B14F-4D97-AF65-F5344CB8AC3E}">
        <p14:creationId xmlns:p14="http://schemas.microsoft.com/office/powerpoint/2010/main" val="25659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13</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6" name="ZoneTexte 15"/>
          <p:cNvSpPr txBox="1"/>
          <p:nvPr/>
        </p:nvSpPr>
        <p:spPr>
          <a:xfrm>
            <a:off x="323528" y="1023119"/>
            <a:ext cx="8424936" cy="461665"/>
          </a:xfrm>
          <a:prstGeom prst="rect">
            <a:avLst/>
          </a:prstGeom>
          <a:noFill/>
        </p:spPr>
        <p:txBody>
          <a:bodyPr wrap="square" rtlCol="0">
            <a:spAutoFit/>
          </a:bodyPr>
          <a:lstStyle/>
          <a:p>
            <a:pPr algn="ctr"/>
            <a:r>
              <a:rPr lang="fr-CA" sz="2400" b="1" dirty="0">
                <a:latin typeface="Arial" panose="020B0604020202020204" pitchFamily="34" charset="0"/>
                <a:cs typeface="Arial" panose="020B0604020202020204" pitchFamily="34" charset="0"/>
              </a:rPr>
              <a:t>The Right to Vote in </a:t>
            </a:r>
            <a:r>
              <a:rPr lang="fr-CA" sz="2400" b="1" dirty="0" err="1">
                <a:latin typeface="Arial" panose="020B0604020202020204" pitchFamily="34" charset="0"/>
                <a:cs typeface="Arial" panose="020B0604020202020204" pitchFamily="34" charset="0"/>
              </a:rPr>
              <a:t>Federal</a:t>
            </a:r>
            <a:r>
              <a:rPr lang="fr-CA" sz="2400" b="1" dirty="0">
                <a:latin typeface="Arial" panose="020B0604020202020204" pitchFamily="34" charset="0"/>
                <a:cs typeface="Arial" panose="020B0604020202020204" pitchFamily="34" charset="0"/>
              </a:rPr>
              <a:t> </a:t>
            </a:r>
            <a:r>
              <a:rPr lang="fr-CA" sz="2400" b="1" dirty="0" err="1">
                <a:latin typeface="Arial" panose="020B0604020202020204" pitchFamily="34" charset="0"/>
                <a:cs typeface="Arial" panose="020B0604020202020204" pitchFamily="34" charset="0"/>
              </a:rPr>
              <a:t>Elections</a:t>
            </a:r>
            <a:r>
              <a:rPr lang="fr-CA" sz="2400" b="1" dirty="0">
                <a:latin typeface="Arial" panose="020B0604020202020204" pitchFamily="34" charset="0"/>
                <a:cs typeface="Arial" panose="020B0604020202020204" pitchFamily="34" charset="0"/>
              </a:rPr>
              <a:t>: </a:t>
            </a:r>
            <a:r>
              <a:rPr lang="fr-CA" sz="2400" b="1" dirty="0" err="1">
                <a:latin typeface="Arial" panose="020B0604020202020204" pitchFamily="34" charset="0"/>
                <a:cs typeface="Arial" panose="020B0604020202020204" pitchFamily="34" charset="0"/>
              </a:rPr>
              <a:t>Then</a:t>
            </a:r>
            <a:r>
              <a:rPr lang="fr-CA" sz="2400" b="1" dirty="0">
                <a:latin typeface="Arial" panose="020B0604020202020204" pitchFamily="34" charset="0"/>
                <a:cs typeface="Arial" panose="020B0604020202020204" pitchFamily="34" charset="0"/>
              </a:rPr>
              <a:t> and </a:t>
            </a:r>
            <a:r>
              <a:rPr lang="fr-CA" sz="2400" b="1" dirty="0" err="1">
                <a:latin typeface="Arial" panose="020B0604020202020204" pitchFamily="34" charset="0"/>
                <a:cs typeface="Arial" panose="020B0604020202020204" pitchFamily="34" charset="0"/>
              </a:rPr>
              <a:t>Now</a:t>
            </a:r>
            <a:endParaRPr lang="en-CA" sz="2400" b="1"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3" name="Picture 2">
            <a:extLst>
              <a:ext uri="{FF2B5EF4-FFF2-40B4-BE49-F238E27FC236}">
                <a16:creationId xmlns:a16="http://schemas.microsoft.com/office/drawing/2014/main" id="{50EA8B25-8AE0-4342-9CBF-25965FC74621}"/>
              </a:ext>
            </a:extLst>
          </p:cNvPr>
          <p:cNvPicPr>
            <a:picLocks noChangeAspect="1"/>
          </p:cNvPicPr>
          <p:nvPr/>
        </p:nvPicPr>
        <p:blipFill>
          <a:blip r:embed="rId4">
            <a:extLst>
              <a:ext uri="{28A0092B-C50C-407E-A947-70E740481C1C}">
                <a14:useLocalDpi xmlns:a14="http://schemas.microsoft.com/office/drawing/2010/main" val="0"/>
              </a:ext>
            </a:extLst>
          </a:blip>
          <a:srcRect t="2897" b="2897"/>
          <a:stretch/>
        </p:blipFill>
        <p:spPr>
          <a:xfrm>
            <a:off x="894000" y="1628800"/>
            <a:ext cx="7355999" cy="4483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75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14</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395536" y="4941168"/>
            <a:ext cx="9073008" cy="1354242"/>
          </a:xfrm>
        </p:spPr>
        <p:txBody>
          <a:bodyPr>
            <a:normAutofit/>
          </a:bodyPr>
          <a:lstStyle/>
          <a:p>
            <a:pPr marL="0" indent="0">
              <a:spcAft>
                <a:spcPts val="600"/>
              </a:spcAft>
              <a:buNone/>
            </a:pPr>
            <a:r>
              <a:rPr lang="en-US" sz="2600" dirty="0">
                <a:latin typeface="Arial" panose="020B0604020202020204" pitchFamily="34" charset="0"/>
                <a:cs typeface="Arial" panose="020B0604020202020204" pitchFamily="34" charset="0"/>
              </a:rPr>
              <a:t>What do you notice about federal voting rights </a:t>
            </a:r>
            <a:r>
              <a:rPr lang="en-US" sz="2600" b="1" dirty="0">
                <a:latin typeface="Arial" panose="020B0604020202020204" pitchFamily="34" charset="0"/>
                <a:cs typeface="Arial" panose="020B0604020202020204" pitchFamily="34" charset="0"/>
              </a:rPr>
              <a:t>in</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1867</a:t>
            </a:r>
            <a:r>
              <a:rPr lang="en-US" sz="2600" dirty="0">
                <a:latin typeface="Arial" panose="020B0604020202020204" pitchFamily="34" charset="0"/>
                <a:cs typeface="Arial" panose="020B0604020202020204" pitchFamily="34" charset="0"/>
              </a:rPr>
              <a:t>?</a:t>
            </a:r>
          </a:p>
          <a:p>
            <a:pPr marL="0" indent="0">
              <a:spcAft>
                <a:spcPts val="1800"/>
              </a:spcAft>
              <a:buNone/>
            </a:pPr>
            <a:r>
              <a:rPr lang="en-US" sz="2600" dirty="0">
                <a:latin typeface="Arial" panose="020B0604020202020204" pitchFamily="34" charset="0"/>
                <a:cs typeface="Arial" panose="020B0604020202020204" pitchFamily="34" charset="0"/>
              </a:rPr>
              <a:t>What questions do you have?</a:t>
            </a:r>
            <a:endParaRPr lang="en-CA" sz="2600"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6" name="Picture 5" descr="A close-up of a graph&#10;&#10;Description automatically generated">
            <a:extLst>
              <a:ext uri="{FF2B5EF4-FFF2-40B4-BE49-F238E27FC236}">
                <a16:creationId xmlns:a16="http://schemas.microsoft.com/office/drawing/2014/main" id="{C69CFD7F-03C8-4B2D-1909-975247E57133}"/>
              </a:ext>
            </a:extLst>
          </p:cNvPr>
          <p:cNvPicPr>
            <a:picLocks noChangeAspect="1"/>
          </p:cNvPicPr>
          <p:nvPr/>
        </p:nvPicPr>
        <p:blipFill rotWithShape="1">
          <a:blip r:embed="rId4">
            <a:extLst>
              <a:ext uri="{28A0092B-C50C-407E-A947-70E740481C1C}">
                <a14:useLocalDpi xmlns:a14="http://schemas.microsoft.com/office/drawing/2010/main" val="0"/>
              </a:ext>
            </a:extLst>
          </a:blip>
          <a:srcRect l="9512" t="15132" r="10319" b="48119"/>
          <a:stretch/>
        </p:blipFill>
        <p:spPr>
          <a:xfrm>
            <a:off x="1331640" y="952656"/>
            <a:ext cx="6480720" cy="3844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80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15</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395536" y="4941168"/>
            <a:ext cx="9073008" cy="1354242"/>
          </a:xfrm>
        </p:spPr>
        <p:txBody>
          <a:bodyPr>
            <a:normAutofit/>
          </a:bodyPr>
          <a:lstStyle/>
          <a:p>
            <a:pPr marL="0" indent="0">
              <a:spcAft>
                <a:spcPts val="600"/>
              </a:spcAft>
              <a:buNone/>
            </a:pPr>
            <a:r>
              <a:rPr lang="en-US" sz="2600" dirty="0">
                <a:latin typeface="Arial" panose="020B0604020202020204" pitchFamily="34" charset="0"/>
                <a:cs typeface="Arial" panose="020B0604020202020204" pitchFamily="34" charset="0"/>
              </a:rPr>
              <a:t>What do you notice about federal voting rights </a:t>
            </a:r>
            <a:r>
              <a:rPr lang="en-US" sz="2600" b="1" dirty="0">
                <a:latin typeface="Arial" panose="020B0604020202020204" pitchFamily="34" charset="0"/>
                <a:cs typeface="Arial" panose="020B0604020202020204" pitchFamily="34" charset="0"/>
              </a:rPr>
              <a:t>today</a:t>
            </a:r>
            <a:r>
              <a:rPr lang="en-US" sz="2600" dirty="0">
                <a:latin typeface="Arial" panose="020B0604020202020204" pitchFamily="34" charset="0"/>
                <a:cs typeface="Arial" panose="020B0604020202020204" pitchFamily="34" charset="0"/>
              </a:rPr>
              <a:t>?</a:t>
            </a:r>
          </a:p>
          <a:p>
            <a:pPr marL="0" indent="0">
              <a:spcAft>
                <a:spcPts val="1800"/>
              </a:spcAft>
              <a:buNone/>
            </a:pPr>
            <a:r>
              <a:rPr lang="en-US" sz="2600" dirty="0">
                <a:latin typeface="Arial" panose="020B0604020202020204" pitchFamily="34" charset="0"/>
                <a:cs typeface="Arial" panose="020B0604020202020204" pitchFamily="34" charset="0"/>
              </a:rPr>
              <a:t>What questions do you have?</a:t>
            </a:r>
            <a:endParaRPr lang="en-CA" sz="2600"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2" name="Picture 1" descr="A close-up of a graph&#10;&#10;Description automatically generated">
            <a:extLst>
              <a:ext uri="{FF2B5EF4-FFF2-40B4-BE49-F238E27FC236}">
                <a16:creationId xmlns:a16="http://schemas.microsoft.com/office/drawing/2014/main" id="{9577FB5F-E04D-EE17-FE8A-EBF30D990490}"/>
              </a:ext>
            </a:extLst>
          </p:cNvPr>
          <p:cNvPicPr>
            <a:picLocks noChangeAspect="1"/>
          </p:cNvPicPr>
          <p:nvPr/>
        </p:nvPicPr>
        <p:blipFill rotWithShape="1">
          <a:blip r:embed="rId4">
            <a:extLst>
              <a:ext uri="{28A0092B-C50C-407E-A947-70E740481C1C}">
                <a14:useLocalDpi xmlns:a14="http://schemas.microsoft.com/office/drawing/2010/main" val="0"/>
              </a:ext>
            </a:extLst>
          </a:blip>
          <a:srcRect l="9013" t="56862" r="10817" b="6389"/>
          <a:stretch/>
        </p:blipFill>
        <p:spPr>
          <a:xfrm>
            <a:off x="1331640" y="952656"/>
            <a:ext cx="6480720" cy="3844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95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16</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2"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sz="3000" b="1" dirty="0">
                <a:latin typeface="Arial" panose="020B0604020202020204" pitchFamily="34" charset="0"/>
                <a:cs typeface="Arial" panose="020B0604020202020204" pitchFamily="34" charset="0"/>
              </a:rPr>
              <a:t>Reflect individually.</a:t>
            </a:r>
          </a:p>
          <a:p>
            <a:pPr>
              <a:spcAft>
                <a:spcPts val="1800"/>
              </a:spcAft>
            </a:pPr>
            <a:r>
              <a:rPr lang="en-US" sz="2800" dirty="0">
                <a:latin typeface="Arial" panose="020B0604020202020204" pitchFamily="34" charset="0"/>
                <a:cs typeface="Arial" panose="020B0604020202020204" pitchFamily="34" charset="0"/>
              </a:rPr>
              <a:t>What surprised you about inclusion and exclusion in Canadian democracy?</a:t>
            </a:r>
          </a:p>
          <a:p>
            <a:pPr>
              <a:spcAft>
                <a:spcPts val="1800"/>
              </a:spcAft>
            </a:pPr>
            <a:r>
              <a:rPr lang="en-US" sz="2800" dirty="0">
                <a:latin typeface="Arial" panose="020B0604020202020204" pitchFamily="34" charset="0"/>
                <a:cs typeface="Arial" panose="020B0604020202020204" pitchFamily="34" charset="0"/>
              </a:rPr>
              <a:t>What is one question you have now?</a:t>
            </a:r>
          </a:p>
          <a:p>
            <a:pPr>
              <a:spcAft>
                <a:spcPts val="1800"/>
              </a:spcAft>
            </a:pPr>
            <a:r>
              <a:rPr lang="en-US" sz="2800" dirty="0">
                <a:latin typeface="Arial" panose="020B0604020202020204" pitchFamily="34" charset="0"/>
                <a:cs typeface="Arial" panose="020B0604020202020204" pitchFamily="34" charset="0"/>
              </a:rPr>
              <a:t>Are other changes needed to make Canada’s democracy more inclusive?</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57045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893"/>
            <a:ext cx="8229600" cy="4497363"/>
          </a:xfrm>
        </p:spPr>
        <p:txBody>
          <a:bodyPr/>
          <a:lstStyle/>
          <a:p>
            <a:pPr marL="0" indent="0">
              <a:buNone/>
            </a:pPr>
            <a:endParaRPr lang="en-US" sz="7200" dirty="0"/>
          </a:p>
          <a:p>
            <a:pPr marL="0" indent="0" algn="ctr">
              <a:buNone/>
            </a:pPr>
            <a:r>
              <a:rPr lang="en-US" sz="4400" b="1" dirty="0">
                <a:latin typeface="Arial" panose="020B0604020202020204" pitchFamily="34" charset="0"/>
                <a:cs typeface="Arial" panose="020B0604020202020204" pitchFamily="34" charset="0"/>
              </a:rPr>
              <a:t>How inclusive is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our democracy?</a:t>
            </a:r>
            <a:endParaRPr lang="en-CA" sz="4400" b="1" dirty="0">
              <a:latin typeface="Arial" panose="020B0604020202020204" pitchFamily="34" charset="0"/>
              <a:cs typeface="Arial" panose="020B0604020202020204" pitchFamily="34" charset="0"/>
            </a:endParaRPr>
          </a:p>
        </p:txBody>
      </p:sp>
      <p:sp>
        <p:nvSpPr>
          <p:cNvPr id="5" name="ZoneTexte 4"/>
          <p:cNvSpPr txBox="1"/>
          <p:nvPr/>
        </p:nvSpPr>
        <p:spPr>
          <a:xfrm>
            <a:off x="323528" y="332657"/>
            <a:ext cx="8136904" cy="461665"/>
          </a:xfrm>
          <a:prstGeom prst="rect">
            <a:avLst/>
          </a:prstGeom>
          <a:noFill/>
        </p:spPr>
        <p:txBody>
          <a:bodyPr wrap="square" rtlCol="0">
            <a:spAutoFit/>
          </a:bodyPr>
          <a:lstStyle/>
          <a:p>
            <a:r>
              <a:rPr lang="fr-CA" sz="2400" b="1" dirty="0" err="1">
                <a:solidFill>
                  <a:srgbClr val="395B20"/>
                </a:solidFill>
                <a:latin typeface="Arial" panose="020B0604020202020204" pitchFamily="34" charset="0"/>
                <a:cs typeface="Arial" panose="020B0604020202020204" pitchFamily="34" charset="0"/>
              </a:rPr>
              <a:t>Inquiry</a:t>
            </a:r>
            <a:r>
              <a:rPr lang="fr-CA" sz="2400" b="1" dirty="0">
                <a:solidFill>
                  <a:srgbClr val="395B20"/>
                </a:solidFill>
                <a:latin typeface="Arial" panose="020B0604020202020204" pitchFamily="34" charset="0"/>
                <a:cs typeface="Arial" panose="020B0604020202020204" pitchFamily="34" charset="0"/>
              </a:rPr>
              <a:t> Question</a:t>
            </a:r>
            <a:endParaRPr lang="en-CA" sz="2400" b="1" dirty="0">
              <a:solidFill>
                <a:srgbClr val="395B2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7" name="Espace réservé du numéro de diapositive 6"/>
          <p:cNvSpPr>
            <a:spLocks noGrp="1"/>
          </p:cNvSpPr>
          <p:nvPr>
            <p:ph type="sldNum" sz="quarter" idx="12"/>
          </p:nvPr>
        </p:nvSpPr>
        <p:spPr/>
        <p:txBody>
          <a:bodyPr/>
          <a:lstStyle/>
          <a:p>
            <a:fld id="{6EE9CC64-E1AB-452A-863F-96DDDA204470}" type="slidenum">
              <a:rPr lang="en-CA" smtClean="0"/>
              <a:t>2</a:t>
            </a:fld>
            <a:endParaRPr lang="en-CA" dirty="0"/>
          </a:p>
        </p:txBody>
      </p:sp>
      <p:sp>
        <p:nvSpPr>
          <p:cNvPr id="8" name="Espace réservé du pied de page 7"/>
          <p:cNvSpPr>
            <a:spLocks noGrp="1"/>
          </p:cNvSpPr>
          <p:nvPr>
            <p:ph type="ftr" sz="quarter" idx="11"/>
          </p:nvPr>
        </p:nvSpPr>
        <p:spPr/>
        <p:txBody>
          <a:bodyPr/>
          <a:lstStyle/>
          <a:p>
            <a:r>
              <a:rPr lang="en-CA"/>
              <a:t>Voting Rights through Time</a:t>
            </a:r>
          </a:p>
        </p:txBody>
      </p:sp>
    </p:spTree>
    <p:extLst>
      <p:ext uri="{BB962C8B-B14F-4D97-AF65-F5344CB8AC3E}">
        <p14:creationId xmlns:p14="http://schemas.microsoft.com/office/powerpoint/2010/main" val="18778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3</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a:latin typeface="Arial" panose="020B0604020202020204" pitchFamily="34" charset="0"/>
                <a:cs typeface="Arial" panose="020B0604020202020204" pitchFamily="34" charset="0"/>
              </a:rPr>
              <a:t>Think of a time when you felt </a:t>
            </a:r>
            <a:br>
              <a:rPr lang="en-US" dirty="0">
                <a:latin typeface="Arial" panose="020B0604020202020204" pitchFamily="34" charset="0"/>
                <a:cs typeface="Arial" panose="020B0604020202020204" pitchFamily="34" charset="0"/>
              </a:rPr>
            </a:br>
            <a:r>
              <a:rPr lang="en-US" b="1" dirty="0">
                <a:solidFill>
                  <a:srgbClr val="839C2C"/>
                </a:solidFill>
                <a:latin typeface="Arial" panose="020B0604020202020204" pitchFamily="34" charset="0"/>
                <a:cs typeface="Arial" panose="020B0604020202020204" pitchFamily="34" charset="0"/>
              </a:rPr>
              <a:t>excluded</a:t>
            </a:r>
            <a:r>
              <a:rPr lang="en-US" dirty="0">
                <a:solidFill>
                  <a:srgbClr val="839C2C"/>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something.</a:t>
            </a:r>
          </a:p>
          <a:p>
            <a:r>
              <a:rPr lang="en-US" dirty="0">
                <a:latin typeface="Arial" panose="020B0604020202020204" pitchFamily="34" charset="0"/>
                <a:cs typeface="Arial" panose="020B0604020202020204" pitchFamily="34" charset="0"/>
              </a:rPr>
              <a:t>How did that feel?</a:t>
            </a:r>
          </a:p>
          <a:p>
            <a:r>
              <a:rPr lang="en-US" dirty="0">
                <a:latin typeface="Arial" panose="020B0604020202020204" pitchFamily="34" charset="0"/>
                <a:cs typeface="Arial" panose="020B0604020202020204" pitchFamily="34" charset="0"/>
              </a:rPr>
              <a:t>What did you do?</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a:solidFill>
                  <a:srgbClr val="395B20"/>
                </a:solidFill>
                <a:latin typeface="Arial" panose="020B0604020202020204" pitchFamily="34" charset="0"/>
                <a:cs typeface="Arial" panose="020B0604020202020204" pitchFamily="34" charset="0"/>
              </a:rPr>
              <a:t>Minds</a:t>
            </a:r>
            <a:r>
              <a:rPr lang="fr-CA" sz="2400" b="1" dirty="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7315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4</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a:latin typeface="Arial" panose="020B0604020202020204" pitchFamily="34" charset="0"/>
                <a:cs typeface="Arial" panose="020B0604020202020204" pitchFamily="34" charset="0"/>
              </a:rPr>
              <a:t>Think of a time when you felt </a:t>
            </a:r>
            <a:br>
              <a:rPr lang="en-US" dirty="0">
                <a:latin typeface="Arial" panose="020B0604020202020204" pitchFamily="34" charset="0"/>
                <a:cs typeface="Arial" panose="020B0604020202020204" pitchFamily="34" charset="0"/>
              </a:rPr>
            </a:br>
            <a:r>
              <a:rPr lang="en-US" b="1" dirty="0">
                <a:solidFill>
                  <a:srgbClr val="839C2C"/>
                </a:solidFill>
                <a:latin typeface="Arial" panose="020B0604020202020204" pitchFamily="34" charset="0"/>
                <a:cs typeface="Arial" panose="020B0604020202020204" pitchFamily="34" charset="0"/>
              </a:rPr>
              <a:t>included</a:t>
            </a:r>
            <a:r>
              <a:rPr lang="en-US" dirty="0">
                <a:solidFill>
                  <a:srgbClr val="839C2C"/>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something.</a:t>
            </a:r>
          </a:p>
          <a:p>
            <a:r>
              <a:rPr lang="en-US" dirty="0">
                <a:latin typeface="Arial" panose="020B0604020202020204" pitchFamily="34" charset="0"/>
                <a:cs typeface="Arial" panose="020B0604020202020204" pitchFamily="34" charset="0"/>
              </a:rPr>
              <a:t>How did that feel?</a:t>
            </a:r>
          </a:p>
          <a:p>
            <a:r>
              <a:rPr lang="en-US" dirty="0">
                <a:latin typeface="Arial" panose="020B0604020202020204" pitchFamily="34" charset="0"/>
                <a:cs typeface="Arial" panose="020B0604020202020204" pitchFamily="34" charset="0"/>
              </a:rPr>
              <a:t>What did you do?</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a:solidFill>
                  <a:srgbClr val="395B20"/>
                </a:solidFill>
                <a:latin typeface="Arial" panose="020B0604020202020204" pitchFamily="34" charset="0"/>
                <a:cs typeface="Arial" panose="020B0604020202020204" pitchFamily="34" charset="0"/>
              </a:rPr>
              <a:t>Minds</a:t>
            </a:r>
            <a:r>
              <a:rPr lang="fr-CA" sz="2400" b="1" dirty="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420284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5</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a:latin typeface="Arial" panose="020B0604020202020204" pitchFamily="34" charset="0"/>
                <a:cs typeface="Arial" panose="020B0604020202020204" pitchFamily="34" charset="0"/>
              </a:rPr>
              <a:t>What does </a:t>
            </a:r>
            <a:r>
              <a:rPr lang="en-US" b="1" dirty="0">
                <a:solidFill>
                  <a:srgbClr val="839C2C"/>
                </a:solidFill>
                <a:latin typeface="Arial" panose="020B0604020202020204" pitchFamily="34" charset="0"/>
                <a:cs typeface="Arial" panose="020B0604020202020204" pitchFamily="34" charset="0"/>
              </a:rPr>
              <a:t>Inclusion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look like/feel like?</a:t>
            </a:r>
          </a:p>
          <a:p>
            <a:pPr marL="0" indent="0">
              <a:spcAft>
                <a:spcPts val="1800"/>
              </a:spcAft>
              <a:buNone/>
            </a:pPr>
            <a:r>
              <a:rPr lang="en-US" dirty="0">
                <a:latin typeface="Arial" panose="020B0604020202020204" pitchFamily="34" charset="0"/>
                <a:cs typeface="Arial" panose="020B0604020202020204" pitchFamily="34" charset="0"/>
              </a:rPr>
              <a:t>What does </a:t>
            </a:r>
            <a:r>
              <a:rPr lang="en-US" b="1" dirty="0">
                <a:solidFill>
                  <a:srgbClr val="839C2C"/>
                </a:solidFill>
                <a:latin typeface="Arial" panose="020B0604020202020204" pitchFamily="34" charset="0"/>
                <a:cs typeface="Arial" panose="020B0604020202020204" pitchFamily="34" charset="0"/>
              </a:rPr>
              <a:t>Exclusion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look like/feel like?</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a:solidFill>
                  <a:srgbClr val="395B20"/>
                </a:solidFill>
                <a:latin typeface="Arial" panose="020B0604020202020204" pitchFamily="34" charset="0"/>
                <a:cs typeface="Arial" panose="020B0604020202020204" pitchFamily="34" charset="0"/>
              </a:rPr>
              <a:t>Minds</a:t>
            </a:r>
            <a:r>
              <a:rPr lang="fr-CA" sz="2400" b="1" dirty="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00472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6</a:t>
            </a:fld>
            <a:endParaRPr lang="en-CA" dirty="0"/>
          </a:p>
        </p:txBody>
      </p:sp>
      <p:sp>
        <p:nvSpPr>
          <p:cNvPr id="5" name="Espace réservé du pied de page 4"/>
          <p:cNvSpPr>
            <a:spLocks noGrp="1"/>
          </p:cNvSpPr>
          <p:nvPr>
            <p:ph type="ftr" sz="quarter" idx="11"/>
          </p:nvPr>
        </p:nvSpPr>
        <p:spPr/>
        <p:txBody>
          <a:bodyPr/>
          <a:lstStyle/>
          <a:p>
            <a:r>
              <a:rPr lang="en-CA" dirty="0"/>
              <a:t>Voting Rights through Time</a:t>
            </a:r>
          </a:p>
        </p:txBody>
      </p:sp>
      <p:sp>
        <p:nvSpPr>
          <p:cNvPr id="11" name="Content Placeholder 2"/>
          <p:cNvSpPr>
            <a:spLocks noGrp="1"/>
          </p:cNvSpPr>
          <p:nvPr>
            <p:ph idx="1"/>
          </p:nvPr>
        </p:nvSpPr>
        <p:spPr>
          <a:xfrm>
            <a:off x="539552" y="1412777"/>
            <a:ext cx="8229600" cy="936104"/>
          </a:xfrm>
        </p:spPr>
        <p:txBody>
          <a:bodyPr>
            <a:normAutofit/>
          </a:bodyPr>
          <a:lstStyle/>
          <a:p>
            <a:pPr marL="0" indent="0">
              <a:spcAft>
                <a:spcPts val="1800"/>
              </a:spcAft>
              <a:buNone/>
            </a:pPr>
            <a:r>
              <a:rPr lang="en-US" sz="3000" b="1" dirty="0">
                <a:latin typeface="Arial" panose="020B0604020202020204" pitchFamily="34" charset="0"/>
                <a:cs typeface="Arial" panose="020B0604020202020204" pitchFamily="34" charset="0"/>
              </a:rPr>
              <a:t>Get ready for your case study</a:t>
            </a: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16" name="Picture 8"/>
          <p:cNvPicPr>
            <a:picLocks noChangeAspect="1"/>
          </p:cNvPicPr>
          <p:nvPr/>
        </p:nvPicPr>
        <p:blipFill>
          <a:blip r:embed="rId4">
            <a:extLst>
              <a:ext uri="{28A0092B-C50C-407E-A947-70E740481C1C}">
                <a14:useLocalDpi xmlns:a14="http://schemas.microsoft.com/office/drawing/2010/main" val="0"/>
              </a:ext>
            </a:extLst>
          </a:blip>
          <a:srcRect/>
          <a:stretch/>
        </p:blipFill>
        <p:spPr>
          <a:xfrm>
            <a:off x="5002648" y="2861096"/>
            <a:ext cx="3389389" cy="2259592"/>
          </a:xfrm>
          <a:prstGeom prst="rect">
            <a:avLst/>
          </a:prstGeom>
          <a:ln>
            <a:noFill/>
          </a:ln>
          <a:effectLst>
            <a:outerShdw blurRad="292100" dist="139700" dir="2700000" algn="tl" rotWithShape="0">
              <a:srgbClr val="333333">
                <a:alpha val="65000"/>
              </a:srgbClr>
            </a:outerShdw>
          </a:effectLst>
        </p:spPr>
      </p:pic>
      <p:pic>
        <p:nvPicPr>
          <p:cNvPr id="17"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rot="20847013">
            <a:off x="5901029" y="2781757"/>
            <a:ext cx="790971" cy="1023609"/>
          </a:xfrm>
          <a:prstGeom prst="rect">
            <a:avLst/>
          </a:prstGeom>
          <a:ln>
            <a:noFill/>
          </a:ln>
          <a:effectLst>
            <a:outerShdw blurRad="292100" dist="139700" dir="2700000" algn="tl" rotWithShape="0">
              <a:srgbClr val="333333">
                <a:alpha val="65000"/>
              </a:srgbClr>
            </a:outerShdw>
          </a:effectLst>
        </p:spPr>
      </p:pic>
      <p:pic>
        <p:nvPicPr>
          <p:cNvPr id="18" name="Picture 12"/>
          <p:cNvPicPr>
            <a:picLocks noChangeAspect="1"/>
          </p:cNvPicPr>
          <p:nvPr/>
        </p:nvPicPr>
        <p:blipFill>
          <a:blip r:embed="rId6">
            <a:extLst>
              <a:ext uri="{28A0092B-C50C-407E-A947-70E740481C1C}">
                <a14:useLocalDpi xmlns:a14="http://schemas.microsoft.com/office/drawing/2010/main" val="0"/>
              </a:ext>
            </a:extLst>
          </a:blip>
          <a:srcRect/>
          <a:stretch/>
        </p:blipFill>
        <p:spPr>
          <a:xfrm>
            <a:off x="6507533" y="2420020"/>
            <a:ext cx="795164" cy="1029035"/>
          </a:xfrm>
          <a:prstGeom prst="rect">
            <a:avLst/>
          </a:prstGeom>
          <a:ln>
            <a:noFill/>
          </a:ln>
          <a:effectLst>
            <a:outerShdw blurRad="292100" dist="139700" dir="2700000" algn="tl" rotWithShape="0">
              <a:srgbClr val="333333">
                <a:alpha val="65000"/>
              </a:srgbClr>
            </a:outerShdw>
          </a:effectLst>
        </p:spPr>
      </p:pic>
      <p:pic>
        <p:nvPicPr>
          <p:cNvPr id="19" name="Picture 13"/>
          <p:cNvPicPr>
            <a:picLocks noChangeAspect="1"/>
          </p:cNvPicPr>
          <p:nvPr/>
        </p:nvPicPr>
        <p:blipFill>
          <a:blip r:embed="rId7">
            <a:extLst>
              <a:ext uri="{28A0092B-C50C-407E-A947-70E740481C1C}">
                <a14:useLocalDpi xmlns:a14="http://schemas.microsoft.com/office/drawing/2010/main" val="0"/>
              </a:ext>
            </a:extLst>
          </a:blip>
          <a:srcRect/>
          <a:stretch/>
        </p:blipFill>
        <p:spPr>
          <a:xfrm rot="20786911">
            <a:off x="5374840" y="4463848"/>
            <a:ext cx="1586838" cy="1026777"/>
          </a:xfrm>
          <a:prstGeom prst="rect">
            <a:avLst/>
          </a:prstGeom>
          <a:ln>
            <a:noFill/>
          </a:ln>
          <a:effectLst>
            <a:outerShdw blurRad="292100" dist="139700" dir="2700000" algn="tl" rotWithShape="0">
              <a:srgbClr val="333333">
                <a:alpha val="65000"/>
              </a:srgbClr>
            </a:outerShdw>
          </a:effectLst>
        </p:spPr>
      </p:pic>
      <p:sp>
        <p:nvSpPr>
          <p:cNvPr id="20" name="Content Placeholder 2"/>
          <p:cNvSpPr txBox="1">
            <a:spLocks/>
          </p:cNvSpPr>
          <p:nvPr/>
        </p:nvSpPr>
        <p:spPr>
          <a:xfrm>
            <a:off x="691952" y="1565176"/>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Font typeface="Arial" panose="020B0604020202020204" pitchFamily="34" charset="0"/>
              <a:buNone/>
            </a:pPr>
            <a:endParaRPr lang="en-CA" sz="2700" dirty="0">
              <a:latin typeface="Arial" panose="020B0604020202020204" pitchFamily="34" charset="0"/>
              <a:cs typeface="Arial" panose="020B0604020202020204" pitchFamily="34" charset="0"/>
            </a:endParaRPr>
          </a:p>
        </p:txBody>
      </p:sp>
      <p:sp>
        <p:nvSpPr>
          <p:cNvPr id="3" name="Rectangle 2"/>
          <p:cNvSpPr/>
          <p:nvPr/>
        </p:nvSpPr>
        <p:spPr>
          <a:xfrm>
            <a:off x="642729" y="2474930"/>
            <a:ext cx="4138938" cy="3046988"/>
          </a:xfrm>
          <a:prstGeom prst="rect">
            <a:avLst/>
          </a:prstGeom>
        </p:spPr>
        <p:txBody>
          <a:bodyPr wrap="square">
            <a:spAutoFit/>
          </a:bodyPr>
          <a:lstStyle/>
          <a:p>
            <a:pPr>
              <a:spcAft>
                <a:spcPts val="1800"/>
              </a:spcAft>
            </a:pPr>
            <a:r>
              <a:rPr lang="en-US" sz="2700" dirty="0">
                <a:latin typeface="Arial" panose="020B0604020202020204" pitchFamily="34" charset="0"/>
                <a:cs typeface="Arial" panose="020B0604020202020204" pitchFamily="34" charset="0"/>
              </a:rPr>
              <a:t>Each group needs:</a:t>
            </a:r>
          </a:p>
          <a:p>
            <a:pPr marL="342900" indent="-342900">
              <a:spcAft>
                <a:spcPts val="1800"/>
              </a:spcAft>
              <a:buFont typeface="Arial" panose="020B0604020202020204" pitchFamily="34" charset="0"/>
              <a:buChar char="•"/>
            </a:pPr>
            <a:r>
              <a:rPr lang="en-US" sz="2700" dirty="0">
                <a:latin typeface="Arial" panose="020B0604020202020204" pitchFamily="34" charset="0"/>
                <a:cs typeface="Arial" panose="020B0604020202020204" pitchFamily="34" charset="0"/>
              </a:rPr>
              <a:t>A timeline activity board</a:t>
            </a:r>
          </a:p>
          <a:p>
            <a:pPr marL="342900" indent="-342900">
              <a:spcAft>
                <a:spcPts val="1800"/>
              </a:spcAft>
              <a:buFont typeface="Arial" panose="020B0604020202020204" pitchFamily="34" charset="0"/>
              <a:buChar char="•"/>
            </a:pPr>
            <a:r>
              <a:rPr lang="en-US" sz="2700" dirty="0">
                <a:latin typeface="Arial" panose="020B0604020202020204" pitchFamily="34" charset="0"/>
                <a:cs typeface="Arial" panose="020B0604020202020204" pitchFamily="34" charset="0"/>
              </a:rPr>
              <a:t>A set of case study cards: the context card and associated activity cards </a:t>
            </a:r>
            <a:endParaRPr lang="en-CA"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9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7</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539552" y="1196752"/>
            <a:ext cx="8229600" cy="4425355"/>
          </a:xfrm>
        </p:spPr>
        <p:txBody>
          <a:bodyPr>
            <a:normAutofit/>
          </a:bodyPr>
          <a:lstStyle/>
          <a:p>
            <a:pPr marL="0" indent="0">
              <a:spcAft>
                <a:spcPts val="1800"/>
              </a:spcAft>
              <a:buNone/>
            </a:pPr>
            <a:r>
              <a:rPr lang="en-US" sz="2800" dirty="0">
                <a:latin typeface="Arial" panose="020B0604020202020204" pitchFamily="34" charset="0"/>
                <a:cs typeface="Arial" panose="020B0604020202020204" pitchFamily="34" charset="0"/>
              </a:rPr>
              <a:t>Read aloud your </a:t>
            </a:r>
            <a:r>
              <a:rPr lang="en-US" sz="2800" b="1" dirty="0">
                <a:latin typeface="Arial" panose="020B0604020202020204" pitchFamily="34" charset="0"/>
                <a:cs typeface="Arial" panose="020B0604020202020204" pitchFamily="34" charset="0"/>
              </a:rPr>
              <a:t>context card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before you begin.</a:t>
            </a:r>
            <a:endParaRPr lang="en-CA" sz="2800" dirty="0">
              <a:latin typeface="Arial" panose="020B0604020202020204" pitchFamily="34" charset="0"/>
              <a:cs typeface="Arial" panose="020B0604020202020204" pitchFamily="34" charset="0"/>
            </a:endParaRPr>
          </a:p>
        </p:txBody>
      </p:sp>
      <p:sp>
        <p:nvSpPr>
          <p:cNvPr id="15" name="ZoneTexte 14"/>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10" name="Image 14"/>
          <p:cNvPicPr>
            <a:picLocks noChangeAspect="1"/>
          </p:cNvPicPr>
          <p:nvPr/>
        </p:nvPicPr>
        <p:blipFill>
          <a:blip r:embed="rId4">
            <a:extLst>
              <a:ext uri="{28A0092B-C50C-407E-A947-70E740481C1C}">
                <a14:useLocalDpi xmlns:a14="http://schemas.microsoft.com/office/drawing/2010/main" val="0"/>
              </a:ext>
            </a:extLst>
          </a:blip>
          <a:srcRect/>
          <a:stretch/>
        </p:blipFill>
        <p:spPr>
          <a:xfrm>
            <a:off x="1734096" y="2420888"/>
            <a:ext cx="2640087" cy="1708291"/>
          </a:xfrm>
          <a:prstGeom prst="rect">
            <a:avLst/>
          </a:prstGeom>
          <a:ln>
            <a:noFill/>
          </a:ln>
          <a:effectLst>
            <a:outerShdw blurRad="292100" dist="139700" dir="2700000" algn="tl" rotWithShape="0">
              <a:srgbClr val="333333">
                <a:alpha val="65000"/>
              </a:srgbClr>
            </a:outerShdw>
          </a:effectLst>
        </p:spPr>
      </p:pic>
      <p:pic>
        <p:nvPicPr>
          <p:cNvPr id="18" name="Image 14"/>
          <p:cNvPicPr>
            <a:picLocks noChangeAspect="1"/>
          </p:cNvPicPr>
          <p:nvPr/>
        </p:nvPicPr>
        <p:blipFill>
          <a:blip r:embed="rId5">
            <a:extLst>
              <a:ext uri="{28A0092B-C50C-407E-A947-70E740481C1C}">
                <a14:useLocalDpi xmlns:a14="http://schemas.microsoft.com/office/drawing/2010/main" val="0"/>
              </a:ext>
            </a:extLst>
          </a:blip>
          <a:srcRect/>
          <a:stretch/>
        </p:blipFill>
        <p:spPr>
          <a:xfrm>
            <a:off x="4578161" y="2420888"/>
            <a:ext cx="2640087" cy="1708291"/>
          </a:xfrm>
          <a:prstGeom prst="rect">
            <a:avLst/>
          </a:prstGeom>
          <a:ln>
            <a:noFill/>
          </a:ln>
          <a:effectLst>
            <a:outerShdw blurRad="292100" dist="139700" dir="2700000" algn="tl" rotWithShape="0">
              <a:srgbClr val="333333">
                <a:alpha val="65000"/>
              </a:srgbClr>
            </a:outerShdw>
          </a:effectLst>
        </p:spPr>
      </p:pic>
      <p:pic>
        <p:nvPicPr>
          <p:cNvPr id="17" name="Image 12"/>
          <p:cNvPicPr>
            <a:picLocks noChangeAspect="1"/>
          </p:cNvPicPr>
          <p:nvPr/>
        </p:nvPicPr>
        <p:blipFill>
          <a:blip r:embed="rId6">
            <a:extLst>
              <a:ext uri="{28A0092B-C50C-407E-A947-70E740481C1C}">
                <a14:useLocalDpi xmlns:a14="http://schemas.microsoft.com/office/drawing/2010/main" val="0"/>
              </a:ext>
            </a:extLst>
          </a:blip>
          <a:srcRect/>
          <a:stretch/>
        </p:blipFill>
        <p:spPr>
          <a:xfrm>
            <a:off x="418119" y="3882175"/>
            <a:ext cx="2640084" cy="1708290"/>
          </a:xfrm>
          <a:prstGeom prst="rect">
            <a:avLst/>
          </a:prstGeom>
          <a:ln>
            <a:noFill/>
          </a:ln>
          <a:effectLst>
            <a:outerShdw blurRad="292100" dist="139700" dir="2700000" algn="tl" rotWithShape="0">
              <a:srgbClr val="333333">
                <a:alpha val="65000"/>
              </a:srgbClr>
            </a:outerShdw>
          </a:effectLst>
        </p:spPr>
      </p:pic>
      <p:pic>
        <p:nvPicPr>
          <p:cNvPr id="19" name="Image 12"/>
          <p:cNvPicPr>
            <a:picLocks noChangeAspect="1"/>
          </p:cNvPicPr>
          <p:nvPr/>
        </p:nvPicPr>
        <p:blipFill>
          <a:blip r:embed="rId7">
            <a:extLst>
              <a:ext uri="{28A0092B-C50C-407E-A947-70E740481C1C}">
                <a14:useLocalDpi xmlns:a14="http://schemas.microsoft.com/office/drawing/2010/main" val="0"/>
              </a:ext>
            </a:extLst>
          </a:blip>
          <a:srcRect/>
          <a:stretch/>
        </p:blipFill>
        <p:spPr>
          <a:xfrm>
            <a:off x="3258118" y="3900363"/>
            <a:ext cx="2640084" cy="1708290"/>
          </a:xfrm>
          <a:prstGeom prst="rect">
            <a:avLst/>
          </a:prstGeom>
          <a:ln>
            <a:noFill/>
          </a:ln>
          <a:effectLst>
            <a:outerShdw blurRad="292100" dist="139700" dir="2700000" algn="tl" rotWithShape="0">
              <a:srgbClr val="333333">
                <a:alpha val="65000"/>
              </a:srgbClr>
            </a:outerShdw>
          </a:effectLst>
        </p:spPr>
      </p:pic>
      <p:pic>
        <p:nvPicPr>
          <p:cNvPr id="12" name="Image 14">
            <a:extLst>
              <a:ext uri="{FF2B5EF4-FFF2-40B4-BE49-F238E27FC236}">
                <a16:creationId xmlns:a16="http://schemas.microsoft.com/office/drawing/2014/main" id="{9E4DA74C-5AC9-B549-84A6-57F3E92620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98116" y="3899120"/>
            <a:ext cx="2640087" cy="1708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318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8</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467544" y="1451917"/>
            <a:ext cx="4322594" cy="4425355"/>
          </a:xfrm>
        </p:spPr>
        <p:txBody>
          <a:bodyPr>
            <a:normAutofit/>
          </a:bodyPr>
          <a:lstStyle/>
          <a:p>
            <a:pPr>
              <a:spcAft>
                <a:spcPts val="1800"/>
              </a:spcAft>
            </a:pPr>
            <a:r>
              <a:rPr lang="en-US" sz="2700" dirty="0">
                <a:latin typeface="Arial" panose="020B0604020202020204" pitchFamily="34" charset="0"/>
                <a:cs typeface="Arial" panose="020B0604020202020204" pitchFamily="34" charset="0"/>
              </a:rPr>
              <a:t>Read aloud your </a:t>
            </a:r>
            <a:r>
              <a:rPr lang="en-US" sz="2700" b="1" dirty="0">
                <a:latin typeface="Arial" panose="020B0604020202020204" pitchFamily="34" charset="0"/>
                <a:cs typeface="Arial" panose="020B0604020202020204" pitchFamily="34" charset="0"/>
              </a:rPr>
              <a:t>case study cards</a:t>
            </a:r>
            <a:r>
              <a:rPr lang="en-US" sz="2700" dirty="0">
                <a:latin typeface="Arial" panose="020B0604020202020204" pitchFamily="34" charset="0"/>
                <a:cs typeface="Arial" panose="020B0604020202020204" pitchFamily="34" charset="0"/>
              </a:rPr>
              <a:t>.</a:t>
            </a:r>
          </a:p>
          <a:p>
            <a:pPr>
              <a:spcAft>
                <a:spcPts val="1800"/>
              </a:spcAft>
            </a:pPr>
            <a:r>
              <a:rPr lang="en-US" sz="2700" dirty="0">
                <a:latin typeface="Arial" panose="020B0604020202020204" pitchFamily="34" charset="0"/>
                <a:cs typeface="Arial" panose="020B0604020202020204" pitchFamily="34" charset="0"/>
              </a:rPr>
              <a:t>Place each card on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the </a:t>
            </a:r>
            <a:r>
              <a:rPr lang="en-US" sz="2700" b="1" dirty="0">
                <a:latin typeface="Arial" panose="020B0604020202020204" pitchFamily="34" charset="0"/>
                <a:cs typeface="Arial" panose="020B0604020202020204" pitchFamily="34" charset="0"/>
              </a:rPr>
              <a:t>timeline</a:t>
            </a:r>
            <a:r>
              <a:rPr lang="en-US" sz="2700" dirty="0">
                <a:latin typeface="Arial" panose="020B0604020202020204" pitchFamily="34" charset="0"/>
                <a:cs typeface="Arial" panose="020B0604020202020204" pitchFamily="34" charset="0"/>
              </a:rPr>
              <a:t> by date.</a:t>
            </a:r>
          </a:p>
          <a:p>
            <a:pPr>
              <a:spcAft>
                <a:spcPts val="1800"/>
              </a:spcAft>
            </a:pPr>
            <a:r>
              <a:rPr lang="en-US" sz="2700" dirty="0">
                <a:latin typeface="Arial" panose="020B0604020202020204" pitchFamily="34" charset="0"/>
                <a:cs typeface="Arial" panose="020B0604020202020204" pitchFamily="34" charset="0"/>
              </a:rPr>
              <a:t>Discuss as a group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where you will place the card on the </a:t>
            </a:r>
            <a:r>
              <a:rPr lang="en-US" sz="2700" b="1" dirty="0">
                <a:latin typeface="Arial" panose="020B0604020202020204" pitchFamily="34" charset="0"/>
                <a:cs typeface="Arial" panose="020B0604020202020204" pitchFamily="34" charset="0"/>
              </a:rPr>
              <a:t>Inclusion/ Exclusion</a:t>
            </a:r>
            <a:r>
              <a:rPr lang="en-US" sz="2700" dirty="0">
                <a:latin typeface="Arial" panose="020B0604020202020204" pitchFamily="34" charset="0"/>
                <a:cs typeface="Arial" panose="020B0604020202020204" pitchFamily="34" charset="0"/>
              </a:rPr>
              <a:t> scale.</a:t>
            </a:r>
            <a:endParaRPr lang="en-CA" sz="2700" dirty="0">
              <a:latin typeface="Arial" panose="020B0604020202020204" pitchFamily="34" charset="0"/>
              <a:cs typeface="Arial" panose="020B0604020202020204" pitchFamily="34" charset="0"/>
            </a:endParaRP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9" name="Picture 8" descr="A group of people sitting at a table with cards on it&#10;&#10;Description automatically generated with low confidence">
            <a:extLst>
              <a:ext uri="{FF2B5EF4-FFF2-40B4-BE49-F238E27FC236}">
                <a16:creationId xmlns:a16="http://schemas.microsoft.com/office/drawing/2014/main" id="{00E0C81A-3D76-9B42-8633-03D1D9AE3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138" y="1810481"/>
            <a:ext cx="4591218" cy="3047269"/>
          </a:xfrm>
          <a:prstGeom prst="rect">
            <a:avLst/>
          </a:prstGeom>
        </p:spPr>
      </p:pic>
    </p:spTree>
    <p:extLst>
      <p:ext uri="{BB962C8B-B14F-4D97-AF65-F5344CB8AC3E}">
        <p14:creationId xmlns:p14="http://schemas.microsoft.com/office/powerpoint/2010/main" val="331293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22690" t="1503" r="16509" b="2326"/>
          <a:stretch/>
        </p:blipFill>
        <p:spPr>
          <a:xfrm>
            <a:off x="0" y="1379909"/>
            <a:ext cx="4046748" cy="4267201"/>
          </a:xfrm>
          <a:prstGeom prst="rect">
            <a:avLst/>
          </a:prstGeom>
        </p:spPr>
      </p:pic>
      <p:sp>
        <p:nvSpPr>
          <p:cNvPr id="4" name="Espace réservé du numéro de diapositive 3"/>
          <p:cNvSpPr>
            <a:spLocks noGrp="1"/>
          </p:cNvSpPr>
          <p:nvPr>
            <p:ph type="sldNum" sz="quarter" idx="12"/>
          </p:nvPr>
        </p:nvSpPr>
        <p:spPr/>
        <p:txBody>
          <a:bodyPr/>
          <a:lstStyle/>
          <a:p>
            <a:fld id="{6EE9CC64-E1AB-452A-863F-96DDDA204470}" type="slidenum">
              <a:rPr lang="en-CA" smtClean="0"/>
              <a:t>9</a:t>
            </a:fld>
            <a:endParaRPr lang="en-CA" dirty="0"/>
          </a:p>
        </p:txBody>
      </p:sp>
      <p:sp>
        <p:nvSpPr>
          <p:cNvPr id="5" name="Espace réservé du pied de page 4"/>
          <p:cNvSpPr>
            <a:spLocks noGrp="1"/>
          </p:cNvSpPr>
          <p:nvPr>
            <p:ph type="ftr" sz="quarter" idx="11"/>
          </p:nvPr>
        </p:nvSpPr>
        <p:spPr/>
        <p:txBody>
          <a:bodyPr/>
          <a:lstStyle/>
          <a:p>
            <a:r>
              <a:rPr lang="en-CA"/>
              <a:t>Voting Rights through Time</a:t>
            </a:r>
          </a:p>
        </p:txBody>
      </p:sp>
      <p:sp>
        <p:nvSpPr>
          <p:cNvPr id="11" name="Content Placeholder 2"/>
          <p:cNvSpPr>
            <a:spLocks noGrp="1"/>
          </p:cNvSpPr>
          <p:nvPr>
            <p:ph idx="1"/>
          </p:nvPr>
        </p:nvSpPr>
        <p:spPr>
          <a:xfrm>
            <a:off x="4427984" y="1235893"/>
            <a:ext cx="4322594" cy="4425355"/>
          </a:xfrm>
        </p:spPr>
        <p:txBody>
          <a:bodyPr>
            <a:normAutofit/>
          </a:bodyPr>
          <a:lstStyle/>
          <a:p>
            <a:pPr marL="0" indent="0">
              <a:spcAft>
                <a:spcPts val="600"/>
              </a:spcAft>
              <a:buNone/>
            </a:pPr>
            <a:r>
              <a:rPr lang="en-US" sz="2700" b="1" dirty="0">
                <a:latin typeface="Arial" panose="020B0604020202020204" pitchFamily="34" charset="0"/>
                <a:cs typeface="Arial" panose="020B0604020202020204" pitchFamily="34" charset="0"/>
              </a:rPr>
              <a:t>Turning point: </a:t>
            </a:r>
          </a:p>
          <a:p>
            <a:pPr marL="0" indent="0">
              <a:spcAft>
                <a:spcPts val="1800"/>
              </a:spcAft>
              <a:buNone/>
            </a:pPr>
            <a:r>
              <a:rPr lang="en-US" sz="2700" dirty="0">
                <a:latin typeface="Arial" panose="020B0604020202020204" pitchFamily="34" charset="0"/>
                <a:cs typeface="Arial" panose="020B0604020202020204" pitchFamily="34" charset="0"/>
              </a:rPr>
              <a:t>When the process of change shifts in direction or pace.</a:t>
            </a:r>
          </a:p>
          <a:p>
            <a:pPr marL="0" indent="0">
              <a:spcAft>
                <a:spcPts val="1800"/>
              </a:spcAft>
              <a:buNone/>
            </a:pPr>
            <a:r>
              <a:rPr lang="en-US" sz="2700" b="1" dirty="0">
                <a:solidFill>
                  <a:srgbClr val="839C2C"/>
                </a:solidFill>
                <a:latin typeface="Arial" panose="020B0604020202020204" pitchFamily="34" charset="0"/>
                <a:cs typeface="Arial" panose="020B0604020202020204" pitchFamily="34" charset="0"/>
              </a:rPr>
              <a:t>Was there a turning point in your case study</a:t>
            </a:r>
            <a:r>
              <a:rPr lang="fr-CA" sz="2700" b="1" dirty="0">
                <a:solidFill>
                  <a:srgbClr val="839C2C"/>
                </a:solidFill>
                <a:latin typeface="Arial" panose="020B0604020202020204" pitchFamily="34" charset="0"/>
                <a:cs typeface="Arial" panose="020B0604020202020204" pitchFamily="34" charset="0"/>
              </a:rPr>
              <a:t>?</a:t>
            </a:r>
          </a:p>
          <a:p>
            <a:pPr marL="0" indent="0">
              <a:spcAft>
                <a:spcPts val="1800"/>
              </a:spcAft>
              <a:buNone/>
            </a:pPr>
            <a:r>
              <a:rPr lang="fr-CA" sz="2700" dirty="0">
                <a:latin typeface="Arial" panose="020B0604020202020204" pitchFamily="34" charset="0"/>
                <a:cs typeface="Arial" panose="020B0604020202020204" pitchFamily="34" charset="0"/>
              </a:rPr>
              <a:t>Place </a:t>
            </a:r>
            <a:r>
              <a:rPr lang="fr-CA" sz="2700" dirty="0" err="1">
                <a:latin typeface="Arial" panose="020B0604020202020204" pitchFamily="34" charset="0"/>
                <a:cs typeface="Arial" panose="020B0604020202020204" pitchFamily="34" charset="0"/>
              </a:rPr>
              <a:t>your</a:t>
            </a:r>
            <a:r>
              <a:rPr lang="fr-CA" sz="2700" dirty="0">
                <a:latin typeface="Arial" panose="020B0604020202020204" pitchFamily="34" charset="0"/>
                <a:cs typeface="Arial" panose="020B0604020202020204" pitchFamily="34" charset="0"/>
              </a:rPr>
              <a:t> </a:t>
            </a:r>
            <a:r>
              <a:rPr lang="fr-CA" sz="2700" b="1" dirty="0" err="1">
                <a:latin typeface="Arial" panose="020B0604020202020204" pitchFamily="34" charset="0"/>
                <a:cs typeface="Arial" panose="020B0604020202020204" pitchFamily="34" charset="0"/>
              </a:rPr>
              <a:t>Turning</a:t>
            </a:r>
            <a:r>
              <a:rPr lang="fr-CA" sz="2700" b="1" dirty="0">
                <a:latin typeface="Arial" panose="020B0604020202020204" pitchFamily="34" charset="0"/>
                <a:cs typeface="Arial" panose="020B0604020202020204" pitchFamily="34" charset="0"/>
              </a:rPr>
              <a:t> Point Frame</a:t>
            </a:r>
            <a:r>
              <a:rPr lang="fr-CA" sz="2700" dirty="0">
                <a:latin typeface="Arial" panose="020B0604020202020204" pitchFamily="34" charset="0"/>
                <a:cs typeface="Arial" panose="020B0604020202020204" pitchFamily="34" charset="0"/>
              </a:rPr>
              <a:t> on </a:t>
            </a:r>
            <a:r>
              <a:rPr lang="fr-CA" sz="2700" dirty="0" err="1">
                <a:latin typeface="Arial" panose="020B0604020202020204" pitchFamily="34" charset="0"/>
                <a:cs typeface="Arial" panose="020B0604020202020204" pitchFamily="34" charset="0"/>
              </a:rPr>
              <a:t>your</a:t>
            </a:r>
            <a:r>
              <a:rPr lang="fr-CA" sz="2700" dirty="0">
                <a:latin typeface="Arial" panose="020B0604020202020204" pitchFamily="34" charset="0"/>
                <a:cs typeface="Arial" panose="020B0604020202020204" pitchFamily="34" charset="0"/>
              </a:rPr>
              <a:t> </a:t>
            </a:r>
            <a:r>
              <a:rPr lang="fr-CA" sz="2700" dirty="0" err="1">
                <a:latin typeface="Arial" panose="020B0604020202020204" pitchFamily="34" charset="0"/>
                <a:cs typeface="Arial" panose="020B0604020202020204" pitchFamily="34" charset="0"/>
              </a:rPr>
              <a:t>timeline</a:t>
            </a:r>
            <a:r>
              <a:rPr lang="fr-CA" sz="2700" dirty="0">
                <a:latin typeface="Arial" panose="020B0604020202020204" pitchFamily="34" charset="0"/>
                <a:cs typeface="Arial" panose="020B0604020202020204" pitchFamily="34" charset="0"/>
              </a:rPr>
              <a:t>.</a:t>
            </a:r>
            <a:endParaRPr lang="en-CA" sz="2700" dirty="0">
              <a:latin typeface="Arial" panose="020B0604020202020204" pitchFamily="34" charset="0"/>
              <a:cs typeface="Arial" panose="020B0604020202020204" pitchFamily="34" charset="0"/>
            </a:endParaRP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834381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857</Words>
  <Application>Microsoft Macintosh PowerPoint</Application>
  <PresentationFormat>On-screen Show (4:3)</PresentationFormat>
  <Paragraphs>114</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Michelle Horner</cp:lastModifiedBy>
  <cp:revision>121</cp:revision>
  <cp:lastPrinted>2018-11-26T18:00:19Z</cp:lastPrinted>
  <dcterms:created xsi:type="dcterms:W3CDTF">2018-11-13T16:40:11Z</dcterms:created>
  <dcterms:modified xsi:type="dcterms:W3CDTF">2023-07-18T15:16:47Z</dcterms:modified>
</cp:coreProperties>
</file>