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330"/>
    <a:srgbClr val="BF7362"/>
    <a:srgbClr val="6D2D21"/>
    <a:srgbClr val="7D2D48"/>
    <a:srgbClr val="F16B86"/>
    <a:srgbClr val="356D90"/>
    <a:srgbClr val="4FBBEB"/>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1404" autoAdjust="0"/>
  </p:normalViewPr>
  <p:slideViewPr>
    <p:cSldViewPr>
      <p:cViewPr varScale="1">
        <p:scale>
          <a:sx n="88" d="100"/>
          <a:sy n="88" d="100"/>
        </p:scale>
        <p:origin x="155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ulippe, Geneviève" userId="914cf17d-9eb4-47f3-8fe0-7a36bb2f6041" providerId="ADAL" clId="{DA65597C-177E-4A72-9A6B-FD9D8A4682A9}"/>
    <pc:docChg chg="modSld">
      <pc:chgData name="Latulippe, Geneviève" userId="914cf17d-9eb4-47f3-8fe0-7a36bb2f6041" providerId="ADAL" clId="{DA65597C-177E-4A72-9A6B-FD9D8A4682A9}" dt="2025-02-25T21:02:19.488" v="3" actId="20577"/>
      <pc:docMkLst>
        <pc:docMk/>
      </pc:docMkLst>
      <pc:sldChg chg="modSp mod">
        <pc:chgData name="Latulippe, Geneviève" userId="914cf17d-9eb4-47f3-8fe0-7a36bb2f6041" providerId="ADAL" clId="{DA65597C-177E-4A72-9A6B-FD9D8A4682A9}" dt="2025-02-25T21:02:19.488" v="3" actId="20577"/>
        <pc:sldMkLst>
          <pc:docMk/>
          <pc:sldMk cId="821137189" sldId="277"/>
        </pc:sldMkLst>
        <pc:spChg chg="mod">
          <ac:chgData name="Latulippe, Geneviève" userId="914cf17d-9eb4-47f3-8fe0-7a36bb2f6041" providerId="ADAL" clId="{DA65597C-177E-4A72-9A6B-FD9D8A4682A9}" dt="2025-02-25T21:02:19.488" v="3" actId="20577"/>
          <ac:spMkLst>
            <pc:docMk/>
            <pc:sldMk cId="821137189" sldId="277"/>
            <ac:spMk id="3" creationId="{9ACB0CA9-EB63-B848-986D-FFD3EB3E69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25/02/2025</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322975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You can prompt students with additional questions, e.g. “Should everyone get the same-sized piece? Should the cake be divided based on age, size or other factors?”]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3</a:t>
            </a:fld>
            <a:endParaRPr lang="en-CA"/>
          </a:p>
        </p:txBody>
      </p:sp>
    </p:spTree>
    <p:extLst>
      <p:ext uri="{BB962C8B-B14F-4D97-AF65-F5344CB8AC3E}">
        <p14:creationId xmlns:p14="http://schemas.microsoft.com/office/powerpoint/2010/main" val="297323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The population distribution map is the same as the master map, only smaller. Students can use this map as a rough draft or to collaborate more effectively. You can prompt the students to make comparisons with their own community.]</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7</a:t>
            </a:fld>
            <a:endParaRPr lang="en-CA"/>
          </a:p>
        </p:txBody>
      </p:sp>
    </p:spTree>
    <p:extLst>
      <p:ext uri="{BB962C8B-B14F-4D97-AF65-F5344CB8AC3E}">
        <p14:creationId xmlns:p14="http://schemas.microsoft.com/office/powerpoint/2010/main" val="130220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Allow 20 to 30 minutes for the activity. Remind students to consider geographic features, population, language and shared history.]</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11</a:t>
            </a:fld>
            <a:endParaRPr lang="en-CA"/>
          </a:p>
        </p:txBody>
      </p:sp>
    </p:spTree>
    <p:extLst>
      <p:ext uri="{BB962C8B-B14F-4D97-AF65-F5344CB8AC3E}">
        <p14:creationId xmlns:p14="http://schemas.microsoft.com/office/powerpoint/2010/main" val="311383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notes: We suggest a gallery walk where one student stays with the group’s map and explains how they divided it as other students visit each map. Have this student switch with another in the group halfway through the process.]</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12</a:t>
            </a:fld>
            <a:endParaRPr lang="en-CA"/>
          </a:p>
        </p:txBody>
      </p:sp>
    </p:spTree>
    <p:extLst>
      <p:ext uri="{BB962C8B-B14F-4D97-AF65-F5344CB8AC3E}">
        <p14:creationId xmlns:p14="http://schemas.microsoft.com/office/powerpoint/2010/main" val="422232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[Teacher’s note: You can use the provided </a:t>
            </a:r>
            <a:r>
              <a:rPr lang="en-US" sz="1200" i="1" kern="1200" dirty="0">
                <a:solidFill>
                  <a:schemeClr val="tx1"/>
                </a:solidFill>
                <a:effectLst/>
                <a:latin typeface="+mn-lt"/>
                <a:ea typeface="+mn-ea"/>
                <a:cs typeface="+mn-cs"/>
              </a:rPr>
              <a:t>Exit Card</a:t>
            </a:r>
            <a:r>
              <a:rPr lang="en-US" sz="1200" kern="1200" dirty="0">
                <a:solidFill>
                  <a:schemeClr val="tx1"/>
                </a:solidFill>
                <a:effectLst/>
                <a:latin typeface="+mn-lt"/>
                <a:ea typeface="+mn-ea"/>
                <a:cs typeface="+mn-cs"/>
              </a:rPr>
              <a:t> handout, on which these questions are printed.]</a:t>
            </a:r>
            <a:endParaRPr lang="en-US" dirty="0"/>
          </a:p>
        </p:txBody>
      </p:sp>
      <p:sp>
        <p:nvSpPr>
          <p:cNvPr id="4" name="Slide Number Placeholder 3"/>
          <p:cNvSpPr>
            <a:spLocks noGrp="1"/>
          </p:cNvSpPr>
          <p:nvPr>
            <p:ph type="sldNum" sz="quarter" idx="5"/>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3677333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_color">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1084981"/>
          </a:xfrm>
        </p:spPr>
        <p:txBody>
          <a:bodyPr anchor="t">
            <a:normAutofit/>
          </a:bodyPr>
          <a:lstStyle>
            <a:lvl1pPr algn="l">
              <a:defRPr sz="2400" b="1" i="0">
                <a:solidFill>
                  <a:srgbClr val="6D2D2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539552" y="1811957"/>
            <a:ext cx="8147248" cy="4314206"/>
          </a:xfrm>
        </p:spPr>
        <p:txBody>
          <a:bodyPr/>
          <a:lstStyle>
            <a:lvl1pPr>
              <a:spcAft>
                <a:spcPts val="600"/>
              </a:spcAft>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000" b="0" i="0">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lang="en-US" sz="1200" smtClean="0">
                <a:effectLst/>
              </a:defRPr>
            </a:lvl1pPr>
          </a:lstStyle>
          <a:p>
            <a:r>
              <a:rPr lang="en-CA" dirty="0"/>
              <a:t>Mapping Electoral Districts </a:t>
            </a:r>
          </a:p>
        </p:txBody>
      </p:sp>
      <p:sp>
        <p:nvSpPr>
          <p:cNvPr id="6" name="Slide Number Placeholder 5"/>
          <p:cNvSpPr>
            <a:spLocks noGrp="1"/>
          </p:cNvSpPr>
          <p:nvPr>
            <p:ph type="sldNum" sz="quarter" idx="12"/>
          </p:nvPr>
        </p:nvSpPr>
        <p:spPr/>
        <p:txBody>
          <a:bodyPr/>
          <a:lstStyle>
            <a:lvl1pPr>
              <a:defRPr b="0">
                <a:solidFill>
                  <a:srgbClr val="6D2D21"/>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pic>
        <p:nvPicPr>
          <p:cNvPr id="10" name="Image 9">
            <a:extLst>
              <a:ext uri="{FF2B5EF4-FFF2-40B4-BE49-F238E27FC236}">
                <a16:creationId xmlns:a16="http://schemas.microsoft.com/office/drawing/2014/main" id="{4900C2D1-19A7-5345-B597-9ACAE129AE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677" y="385499"/>
            <a:ext cx="379205" cy="379205"/>
          </a:xfrm>
          <a:prstGeom prst="rect">
            <a:avLst/>
          </a:prstGeom>
        </p:spPr>
      </p:pic>
    </p:spTree>
    <p:extLst>
      <p:ext uri="{BB962C8B-B14F-4D97-AF65-F5344CB8AC3E}">
        <p14:creationId xmlns:p14="http://schemas.microsoft.com/office/powerpoint/2010/main" val="51634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dirty="0"/>
              <a:t>Does Voting Matter?</a:t>
            </a:r>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dirty="0"/>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Does Voting Matter?</a:t>
            </a:r>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Does Voting Matter?</a:t>
            </a:r>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Does Voting Matter?</a:t>
            </a:r>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Does Voting Matter?</a:t>
            </a:r>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Does Voting Matter?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wEFw_pERDEY&amp;feature=youtu.b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D705F-FCDD-EB4E-B8DD-3FE6C3131F67}"/>
              </a:ext>
            </a:extLst>
          </p:cNvPr>
          <p:cNvPicPr>
            <a:picLocks noChangeAspect="1"/>
          </p:cNvPicPr>
          <p:nvPr/>
        </p:nvPicPr>
        <p:blipFill rotWithShape="1">
          <a:blip r:embed="rId3">
            <a:extLst>
              <a:ext uri="{28A0092B-C50C-407E-A947-70E740481C1C}">
                <a14:useLocalDpi xmlns:a14="http://schemas.microsoft.com/office/drawing/2010/main" val="0"/>
              </a:ext>
            </a:extLst>
          </a:blip>
          <a:srcRect l="31555" t="15240" b="28375"/>
          <a:stretch/>
        </p:blipFill>
        <p:spPr>
          <a:xfrm>
            <a:off x="6156177" y="3291002"/>
            <a:ext cx="2987824" cy="3185302"/>
          </a:xfrm>
          <a:prstGeom prst="rect">
            <a:avLst/>
          </a:prstGeom>
        </p:spPr>
      </p:pic>
      <p:sp>
        <p:nvSpPr>
          <p:cNvPr id="7" name="ZoneTexte 6"/>
          <p:cNvSpPr txBox="1"/>
          <p:nvPr/>
        </p:nvSpPr>
        <p:spPr>
          <a:xfrm>
            <a:off x="2010675" y="2132856"/>
            <a:ext cx="5122649" cy="1446550"/>
          </a:xfrm>
          <a:prstGeom prst="rect">
            <a:avLst/>
          </a:prstGeom>
          <a:noFill/>
        </p:spPr>
        <p:txBody>
          <a:bodyPr wrap="square" rtlCol="0">
            <a:spAutoFit/>
          </a:bodyPr>
          <a:lstStyle/>
          <a:p>
            <a:pPr algn="ctr"/>
            <a:r>
              <a:rPr lang="en-CA" sz="4400" b="1" dirty="0">
                <a:solidFill>
                  <a:srgbClr val="BF7362"/>
                </a:solidFill>
                <a:latin typeface="Arial" panose="020B0604020202020204" pitchFamily="34" charset="0"/>
                <a:cs typeface="Arial" panose="020B0604020202020204" pitchFamily="34" charset="0"/>
              </a:rPr>
              <a:t>Mapping Electoral Districts</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spTree>
    <p:extLst>
      <p:ext uri="{BB962C8B-B14F-4D97-AF65-F5344CB8AC3E}">
        <p14:creationId xmlns:p14="http://schemas.microsoft.com/office/powerpoint/2010/main" val="400865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0798-DD45-9B4C-AD08-104D11408D20}"/>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B13B2F2-5826-1643-832A-49B1F8B7E649}"/>
              </a:ext>
            </a:extLst>
          </p:cNvPr>
          <p:cNvSpPr>
            <a:spLocks noGrp="1"/>
          </p:cNvSpPr>
          <p:nvPr>
            <p:ph idx="1"/>
          </p:nvPr>
        </p:nvSpPr>
        <p:spPr>
          <a:xfrm>
            <a:off x="539552" y="1811957"/>
            <a:ext cx="5356545" cy="4314206"/>
          </a:xfrm>
        </p:spPr>
        <p:txBody>
          <a:bodyPr/>
          <a:lstStyle/>
          <a:p>
            <a:pPr marL="0" indent="0">
              <a:buNone/>
            </a:pPr>
            <a:r>
              <a:rPr lang="en-US" b="1" dirty="0"/>
              <a:t>Use the reference maps to create eight electoral districts on the master map.</a:t>
            </a:r>
          </a:p>
          <a:p>
            <a:pPr marL="0" indent="0">
              <a:buNone/>
            </a:pPr>
            <a:r>
              <a:rPr lang="en-US" dirty="0"/>
              <a:t>Use dry-erase markers only.</a:t>
            </a:r>
          </a:p>
          <a:p>
            <a:pPr marL="0" indent="0">
              <a:buNone/>
            </a:pPr>
            <a:r>
              <a:rPr lang="en-US" dirty="0"/>
              <a:t>One district is already created.</a:t>
            </a:r>
          </a:p>
        </p:txBody>
      </p:sp>
      <p:sp>
        <p:nvSpPr>
          <p:cNvPr id="4" name="Footer Placeholder 3">
            <a:extLst>
              <a:ext uri="{FF2B5EF4-FFF2-40B4-BE49-F238E27FC236}">
                <a16:creationId xmlns:a16="http://schemas.microsoft.com/office/drawing/2014/main" id="{B2B403C2-0375-0640-BB1A-F8AAA8D5BDB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C8AE1C88-F3D2-F248-901E-235F5B6F84E7}"/>
              </a:ext>
            </a:extLst>
          </p:cNvPr>
          <p:cNvSpPr>
            <a:spLocks noGrp="1"/>
          </p:cNvSpPr>
          <p:nvPr>
            <p:ph type="sldNum" sz="quarter" idx="12"/>
          </p:nvPr>
        </p:nvSpPr>
        <p:spPr/>
        <p:txBody>
          <a:bodyPr/>
          <a:lstStyle/>
          <a:p>
            <a:fld id="{6EE9CC64-E1AB-452A-863F-96DDDA204470}" type="slidenum">
              <a:rPr lang="en-CA" smtClean="0"/>
              <a:pPr/>
              <a:t>10</a:t>
            </a:fld>
            <a:endParaRPr lang="en-CA" dirty="0"/>
          </a:p>
        </p:txBody>
      </p:sp>
      <p:pic>
        <p:nvPicPr>
          <p:cNvPr id="9" name="Picture 8">
            <a:extLst>
              <a:ext uri="{FF2B5EF4-FFF2-40B4-BE49-F238E27FC236}">
                <a16:creationId xmlns:a16="http://schemas.microsoft.com/office/drawing/2014/main" id="{D98C7497-463F-A042-9E10-61E3441E1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401" y="1889344"/>
            <a:ext cx="2162752" cy="167121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022813E-989B-884F-8AB8-4B8EAEAAE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096" y="2633580"/>
            <a:ext cx="2162752" cy="167121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63F5557-1859-AA42-B58D-451CCBB00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705" y="3377817"/>
            <a:ext cx="2162752" cy="1671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45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F2A4-F9D6-3C4A-971C-82BFFB0F1244}"/>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C3461C17-B079-AF47-9323-BFFB5992D765}"/>
              </a:ext>
            </a:extLst>
          </p:cNvPr>
          <p:cNvSpPr>
            <a:spLocks noGrp="1"/>
          </p:cNvSpPr>
          <p:nvPr>
            <p:ph idx="1"/>
          </p:nvPr>
        </p:nvSpPr>
        <p:spPr>
          <a:xfrm>
            <a:off x="539552" y="1811957"/>
            <a:ext cx="8208912" cy="4314206"/>
          </a:xfrm>
        </p:spPr>
        <p:txBody>
          <a:bodyPr/>
          <a:lstStyle/>
          <a:p>
            <a:pPr marL="0" indent="0">
              <a:buNone/>
            </a:pPr>
            <a:r>
              <a:rPr lang="en-US" b="1" dirty="0"/>
              <a:t>Guidelines:</a:t>
            </a:r>
          </a:p>
          <a:p>
            <a:r>
              <a:rPr lang="en-US" dirty="0"/>
              <a:t>Aim for a similar number of people in each district.</a:t>
            </a:r>
          </a:p>
          <a:p>
            <a:r>
              <a:rPr lang="en-US" dirty="0"/>
              <a:t>Use the reference maps to guide your decisions.</a:t>
            </a:r>
          </a:p>
          <a:p>
            <a:r>
              <a:rPr lang="en-US" dirty="0"/>
              <a:t>You can create more than eight districts, but you must explain why.</a:t>
            </a:r>
          </a:p>
        </p:txBody>
      </p:sp>
      <p:sp>
        <p:nvSpPr>
          <p:cNvPr id="4" name="Footer Placeholder 3">
            <a:extLst>
              <a:ext uri="{FF2B5EF4-FFF2-40B4-BE49-F238E27FC236}">
                <a16:creationId xmlns:a16="http://schemas.microsoft.com/office/drawing/2014/main" id="{BD063BE0-FDB1-CB42-B53B-27561EF4362A}"/>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C05367F-21F7-B145-A4A2-F3812DB04F87}"/>
              </a:ext>
            </a:extLst>
          </p:cNvPr>
          <p:cNvSpPr>
            <a:spLocks noGrp="1"/>
          </p:cNvSpPr>
          <p:nvPr>
            <p:ph type="sldNum" sz="quarter" idx="12"/>
          </p:nvPr>
        </p:nvSpPr>
        <p:spPr/>
        <p:txBody>
          <a:bodyPr/>
          <a:lstStyle/>
          <a:p>
            <a:fld id="{6EE9CC64-E1AB-452A-863F-96DDDA204470}" type="slidenum">
              <a:rPr lang="en-CA" smtClean="0"/>
              <a:pPr/>
              <a:t>11</a:t>
            </a:fld>
            <a:endParaRPr lang="en-CA" dirty="0"/>
          </a:p>
        </p:txBody>
      </p:sp>
    </p:spTree>
    <p:extLst>
      <p:ext uri="{BB962C8B-B14F-4D97-AF65-F5344CB8AC3E}">
        <p14:creationId xmlns:p14="http://schemas.microsoft.com/office/powerpoint/2010/main" val="408105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95ED-D123-6642-AFE7-32A9A9CD9A0B}"/>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F6F5D54-E8AC-EF4C-99B7-CF2F650246C0}"/>
              </a:ext>
            </a:extLst>
          </p:cNvPr>
          <p:cNvSpPr>
            <a:spLocks noGrp="1"/>
          </p:cNvSpPr>
          <p:nvPr>
            <p:ph idx="1"/>
          </p:nvPr>
        </p:nvSpPr>
        <p:spPr/>
        <p:txBody>
          <a:bodyPr/>
          <a:lstStyle/>
          <a:p>
            <a:pPr marL="0" indent="0">
              <a:buNone/>
            </a:pPr>
            <a:r>
              <a:rPr lang="en-US" b="1" dirty="0"/>
              <a:t>Share your thinking:</a:t>
            </a:r>
          </a:p>
          <a:p>
            <a:r>
              <a:rPr lang="en-US" dirty="0"/>
              <a:t>post your group’s map</a:t>
            </a:r>
          </a:p>
          <a:p>
            <a:r>
              <a:rPr lang="en-US" dirty="0"/>
              <a:t>explain your thinking</a:t>
            </a:r>
          </a:p>
        </p:txBody>
      </p:sp>
      <p:sp>
        <p:nvSpPr>
          <p:cNvPr id="4" name="Footer Placeholder 3">
            <a:extLst>
              <a:ext uri="{FF2B5EF4-FFF2-40B4-BE49-F238E27FC236}">
                <a16:creationId xmlns:a16="http://schemas.microsoft.com/office/drawing/2014/main" id="{9DE61B0E-37FE-B746-8C70-A8795ABB4BBF}"/>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C399D3DF-ABB5-F34A-803F-25AF3BED32F8}"/>
              </a:ext>
            </a:extLst>
          </p:cNvPr>
          <p:cNvSpPr>
            <a:spLocks noGrp="1"/>
          </p:cNvSpPr>
          <p:nvPr>
            <p:ph type="sldNum" sz="quarter" idx="12"/>
          </p:nvPr>
        </p:nvSpPr>
        <p:spPr/>
        <p:txBody>
          <a:bodyPr/>
          <a:lstStyle/>
          <a:p>
            <a:fld id="{6EE9CC64-E1AB-452A-863F-96DDDA204470}" type="slidenum">
              <a:rPr lang="en-CA" smtClean="0"/>
              <a:pPr/>
              <a:t>12</a:t>
            </a:fld>
            <a:endParaRPr lang="en-CA" dirty="0"/>
          </a:p>
        </p:txBody>
      </p:sp>
    </p:spTree>
    <p:extLst>
      <p:ext uri="{BB962C8B-B14F-4D97-AF65-F5344CB8AC3E}">
        <p14:creationId xmlns:p14="http://schemas.microsoft.com/office/powerpoint/2010/main" val="159142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5D7F-0135-524A-864D-4FD691582176}"/>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27D960D-6EA1-4C49-8D28-648359D180F1}"/>
              </a:ext>
            </a:extLst>
          </p:cNvPr>
          <p:cNvSpPr>
            <a:spLocks noGrp="1"/>
          </p:cNvSpPr>
          <p:nvPr>
            <p:ph idx="1"/>
          </p:nvPr>
        </p:nvSpPr>
        <p:spPr/>
        <p:txBody>
          <a:bodyPr/>
          <a:lstStyle/>
          <a:p>
            <a:pPr marL="0" indent="0">
              <a:buNone/>
            </a:pPr>
            <a:r>
              <a:rPr lang="en-US" b="1" dirty="0"/>
              <a:t>Discussion:</a:t>
            </a:r>
          </a:p>
          <a:p>
            <a:r>
              <a:rPr lang="en-US" dirty="0"/>
              <a:t>What similarities and differences do you see?</a:t>
            </a:r>
          </a:p>
          <a:p>
            <a:r>
              <a:rPr lang="en-US" dirty="0"/>
              <a:t>What changes would you make to your map?</a:t>
            </a:r>
          </a:p>
        </p:txBody>
      </p:sp>
      <p:sp>
        <p:nvSpPr>
          <p:cNvPr id="4" name="Footer Placeholder 3">
            <a:extLst>
              <a:ext uri="{FF2B5EF4-FFF2-40B4-BE49-F238E27FC236}">
                <a16:creationId xmlns:a16="http://schemas.microsoft.com/office/drawing/2014/main" id="{40B671CB-687A-234E-AE5C-DB3F21CEEE3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3FD614E-0FCE-AF48-9BF5-334CADCBC999}"/>
              </a:ext>
            </a:extLst>
          </p:cNvPr>
          <p:cNvSpPr>
            <a:spLocks noGrp="1"/>
          </p:cNvSpPr>
          <p:nvPr>
            <p:ph type="sldNum" sz="quarter" idx="12"/>
          </p:nvPr>
        </p:nvSpPr>
        <p:spPr/>
        <p:txBody>
          <a:bodyPr/>
          <a:lstStyle/>
          <a:p>
            <a:fld id="{6EE9CC64-E1AB-452A-863F-96DDDA204470}" type="slidenum">
              <a:rPr lang="en-CA" smtClean="0"/>
              <a:pPr/>
              <a:t>13</a:t>
            </a:fld>
            <a:endParaRPr lang="en-CA" dirty="0"/>
          </a:p>
        </p:txBody>
      </p:sp>
    </p:spTree>
    <p:extLst>
      <p:ext uri="{BB962C8B-B14F-4D97-AF65-F5344CB8AC3E}">
        <p14:creationId xmlns:p14="http://schemas.microsoft.com/office/powerpoint/2010/main" val="31431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197A-3F34-7E4F-883B-E2E107CD99C7}"/>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5BE04897-19E6-B043-AB0A-57C9FC7EEDD5}"/>
              </a:ext>
            </a:extLst>
          </p:cNvPr>
          <p:cNvSpPr>
            <a:spLocks noGrp="1"/>
          </p:cNvSpPr>
          <p:nvPr>
            <p:ph idx="1"/>
          </p:nvPr>
        </p:nvSpPr>
        <p:spPr/>
        <p:txBody>
          <a:bodyPr>
            <a:normAutofit/>
          </a:bodyPr>
          <a:lstStyle/>
          <a:p>
            <a:pPr marL="0" indent="0" algn="ctr">
              <a:buNone/>
            </a:pPr>
            <a:r>
              <a:rPr lang="en-US" sz="2400" b="1" dirty="0"/>
              <a:t>Interview with an Elections Canada geographer</a:t>
            </a:r>
          </a:p>
        </p:txBody>
      </p:sp>
      <p:sp>
        <p:nvSpPr>
          <p:cNvPr id="4" name="Footer Placeholder 3">
            <a:extLst>
              <a:ext uri="{FF2B5EF4-FFF2-40B4-BE49-F238E27FC236}">
                <a16:creationId xmlns:a16="http://schemas.microsoft.com/office/drawing/2014/main" id="{0B91CCE8-69E5-194C-99FB-F0DED8CF9FC0}"/>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2527E68-64C7-5043-9D82-FBE65FFA1356}"/>
              </a:ext>
            </a:extLst>
          </p:cNvPr>
          <p:cNvSpPr>
            <a:spLocks noGrp="1"/>
          </p:cNvSpPr>
          <p:nvPr>
            <p:ph type="sldNum" sz="quarter" idx="12"/>
          </p:nvPr>
        </p:nvSpPr>
        <p:spPr/>
        <p:txBody>
          <a:bodyPr/>
          <a:lstStyle/>
          <a:p>
            <a:fld id="{6EE9CC64-E1AB-452A-863F-96DDDA204470}" type="slidenum">
              <a:rPr lang="en-CA" smtClean="0"/>
              <a:pPr/>
              <a:t>14</a:t>
            </a:fld>
            <a:endParaRPr lang="en-CA" dirty="0"/>
          </a:p>
        </p:txBody>
      </p:sp>
      <p:pic>
        <p:nvPicPr>
          <p:cNvPr id="7" name="Picture 6">
            <a:hlinkClick r:id="rId2"/>
            <a:extLst>
              <a:ext uri="{FF2B5EF4-FFF2-40B4-BE49-F238E27FC236}">
                <a16:creationId xmlns:a16="http://schemas.microsoft.com/office/drawing/2014/main" id="{817AC131-48DC-8346-A4AF-28AFBA40D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554" y="2420888"/>
            <a:ext cx="4160892" cy="2186411"/>
          </a:xfrm>
          <a:prstGeom prst="rect">
            <a:avLst/>
          </a:prstGeom>
        </p:spPr>
      </p:pic>
    </p:spTree>
    <p:extLst>
      <p:ext uri="{BB962C8B-B14F-4D97-AF65-F5344CB8AC3E}">
        <p14:creationId xmlns:p14="http://schemas.microsoft.com/office/powerpoint/2010/main" val="397581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324A-AF86-4848-828F-3045DD62AB97}"/>
              </a:ext>
            </a:extLst>
          </p:cNvPr>
          <p:cNvSpPr>
            <a:spLocks noGrp="1"/>
          </p:cNvSpPr>
          <p:nvPr>
            <p:ph type="title"/>
          </p:nvPr>
        </p:nvSpPr>
        <p:spPr/>
        <p:txBody>
          <a:bodyPr/>
          <a:lstStyle/>
          <a:p>
            <a:r>
              <a:rPr lang="en-US" dirty="0"/>
              <a:t>Inquiry Question</a:t>
            </a:r>
          </a:p>
        </p:txBody>
      </p:sp>
      <p:sp>
        <p:nvSpPr>
          <p:cNvPr id="4" name="Footer Placeholder 3">
            <a:extLst>
              <a:ext uri="{FF2B5EF4-FFF2-40B4-BE49-F238E27FC236}">
                <a16:creationId xmlns:a16="http://schemas.microsoft.com/office/drawing/2014/main" id="{23A9186C-4B25-7E41-B3CD-9A23E80DC6E1}"/>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57D7C3F-C34B-9847-91BC-43E8D9A1B737}"/>
              </a:ext>
            </a:extLst>
          </p:cNvPr>
          <p:cNvSpPr>
            <a:spLocks noGrp="1"/>
          </p:cNvSpPr>
          <p:nvPr>
            <p:ph type="sldNum" sz="quarter" idx="12"/>
          </p:nvPr>
        </p:nvSpPr>
        <p:spPr/>
        <p:txBody>
          <a:bodyPr/>
          <a:lstStyle/>
          <a:p>
            <a:fld id="{6EE9CC64-E1AB-452A-863F-96DDDA204470}" type="slidenum">
              <a:rPr lang="en-CA" smtClean="0"/>
              <a:pPr/>
              <a:t>15</a:t>
            </a:fld>
            <a:endParaRPr lang="en-CA" dirty="0"/>
          </a:p>
        </p:txBody>
      </p:sp>
      <p:sp>
        <p:nvSpPr>
          <p:cNvPr id="6" name="Content Placeholder 2">
            <a:extLst>
              <a:ext uri="{FF2B5EF4-FFF2-40B4-BE49-F238E27FC236}">
                <a16:creationId xmlns:a16="http://schemas.microsoft.com/office/drawing/2014/main" id="{A08BC972-D5DB-6F4F-ADF9-B48E80FA495B}"/>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a:latin typeface="Arial" panose="020B0604020202020204" pitchFamily="34" charset="0"/>
                <a:cs typeface="Arial" panose="020B0604020202020204" pitchFamily="34" charset="0"/>
              </a:rPr>
              <a:t>What makes an electoral district fair?</a:t>
            </a:r>
            <a:endParaRPr lang="en-CA"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67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A07F-BA1A-B94E-9C54-E1C18897CFBA}"/>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B72147EE-8143-CD43-8DBB-E267D1574077}"/>
              </a:ext>
            </a:extLst>
          </p:cNvPr>
          <p:cNvSpPr>
            <a:spLocks noGrp="1"/>
          </p:cNvSpPr>
          <p:nvPr>
            <p:ph idx="1"/>
          </p:nvPr>
        </p:nvSpPr>
        <p:spPr>
          <a:xfrm>
            <a:off x="539552" y="1340768"/>
            <a:ext cx="8147248" cy="4785395"/>
          </a:xfrm>
        </p:spPr>
        <p:txBody>
          <a:bodyPr/>
          <a:lstStyle/>
          <a:p>
            <a:pPr marL="0" indent="0">
              <a:buNone/>
            </a:pPr>
            <a:r>
              <a:rPr lang="en-US" b="1" dirty="0"/>
              <a:t>Reflection:</a:t>
            </a:r>
          </a:p>
          <a:p>
            <a:pPr marL="0" indent="0">
              <a:buNone/>
            </a:pPr>
            <a:r>
              <a:rPr lang="en-US" dirty="0"/>
              <a:t>How important is each factor in defining electoral districts fairly?</a:t>
            </a:r>
          </a:p>
          <a:p>
            <a:r>
              <a:rPr lang="en-US" dirty="0"/>
              <a:t>equal populations</a:t>
            </a:r>
          </a:p>
          <a:p>
            <a:r>
              <a:rPr lang="en-US" dirty="0"/>
              <a:t>respect of communities of interest or identity</a:t>
            </a:r>
          </a:p>
          <a:p>
            <a:r>
              <a:rPr lang="en-US" dirty="0"/>
              <a:t>respect of historical patterns of previous boundaries</a:t>
            </a:r>
          </a:p>
          <a:p>
            <a:r>
              <a:rPr lang="en-US" dirty="0"/>
              <a:t>manageable geographic size</a:t>
            </a:r>
          </a:p>
        </p:txBody>
      </p:sp>
      <p:sp>
        <p:nvSpPr>
          <p:cNvPr id="4" name="Footer Placeholder 3">
            <a:extLst>
              <a:ext uri="{FF2B5EF4-FFF2-40B4-BE49-F238E27FC236}">
                <a16:creationId xmlns:a16="http://schemas.microsoft.com/office/drawing/2014/main" id="{94B680AD-E55D-5347-A49B-527C7B529AE1}"/>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1DE9E9C7-8AE7-2D4A-BDF0-151588BE9C15}"/>
              </a:ext>
            </a:extLst>
          </p:cNvPr>
          <p:cNvSpPr>
            <a:spLocks noGrp="1"/>
          </p:cNvSpPr>
          <p:nvPr>
            <p:ph type="sldNum" sz="quarter" idx="12"/>
          </p:nvPr>
        </p:nvSpPr>
        <p:spPr/>
        <p:txBody>
          <a:bodyPr/>
          <a:lstStyle/>
          <a:p>
            <a:fld id="{6EE9CC64-E1AB-452A-863F-96DDDA204470}" type="slidenum">
              <a:rPr lang="en-CA" smtClean="0"/>
              <a:pPr/>
              <a:t>16</a:t>
            </a:fld>
            <a:endParaRPr lang="en-CA" dirty="0"/>
          </a:p>
        </p:txBody>
      </p:sp>
    </p:spTree>
    <p:extLst>
      <p:ext uri="{BB962C8B-B14F-4D97-AF65-F5344CB8AC3E}">
        <p14:creationId xmlns:p14="http://schemas.microsoft.com/office/powerpoint/2010/main" val="167857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B1B5-3F7E-C249-8DD8-C74F5E8CF24D}"/>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2ECB9340-518F-A445-8528-2BCE4BF64E4F}"/>
              </a:ext>
            </a:extLst>
          </p:cNvPr>
          <p:cNvSpPr>
            <a:spLocks noGrp="1"/>
          </p:cNvSpPr>
          <p:nvPr>
            <p:ph idx="1"/>
          </p:nvPr>
        </p:nvSpPr>
        <p:spPr/>
        <p:txBody>
          <a:bodyPr/>
          <a:lstStyle/>
          <a:p>
            <a:pPr marL="0" indent="0">
              <a:buNone/>
            </a:pPr>
            <a:r>
              <a:rPr lang="en-US" b="1" dirty="0"/>
              <a:t>Imagine:</a:t>
            </a:r>
          </a:p>
          <a:p>
            <a:pPr marL="0" indent="0">
              <a:buNone/>
            </a:pPr>
            <a:r>
              <a:rPr lang="en-US" dirty="0"/>
              <a:t>You are at a family party to celebrate a </a:t>
            </a:r>
            <a:br>
              <a:rPr lang="en-US" dirty="0"/>
            </a:br>
            <a:r>
              <a:rPr lang="en-US" dirty="0"/>
              <a:t>grand-parent’s birthday.</a:t>
            </a:r>
          </a:p>
        </p:txBody>
      </p:sp>
      <p:sp>
        <p:nvSpPr>
          <p:cNvPr id="4" name="Footer Placeholder 3">
            <a:extLst>
              <a:ext uri="{FF2B5EF4-FFF2-40B4-BE49-F238E27FC236}">
                <a16:creationId xmlns:a16="http://schemas.microsoft.com/office/drawing/2014/main" id="{217718A4-7685-8D41-9D9C-11F26F89F52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6A59D198-2498-AC43-97DA-DD6E80F9A9F2}"/>
              </a:ext>
            </a:extLst>
          </p:cNvPr>
          <p:cNvSpPr>
            <a:spLocks noGrp="1"/>
          </p:cNvSpPr>
          <p:nvPr>
            <p:ph type="sldNum" sz="quarter" idx="12"/>
          </p:nvPr>
        </p:nvSpPr>
        <p:spPr/>
        <p:txBody>
          <a:bodyPr/>
          <a:lstStyle/>
          <a:p>
            <a:fld id="{6EE9CC64-E1AB-452A-863F-96DDDA204470}" type="slidenum">
              <a:rPr lang="en-CA" smtClean="0"/>
              <a:pPr/>
              <a:t>2</a:t>
            </a:fld>
            <a:endParaRPr lang="en-CA" dirty="0"/>
          </a:p>
        </p:txBody>
      </p:sp>
    </p:spTree>
    <p:extLst>
      <p:ext uri="{BB962C8B-B14F-4D97-AF65-F5344CB8AC3E}">
        <p14:creationId xmlns:p14="http://schemas.microsoft.com/office/powerpoint/2010/main" val="102903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12B4-7DBE-FF49-B9A5-FB64B9CF3DFB}"/>
              </a:ext>
            </a:extLst>
          </p:cNvPr>
          <p:cNvSpPr>
            <a:spLocks noGrp="1"/>
          </p:cNvSpPr>
          <p:nvPr>
            <p:ph type="title"/>
          </p:nvPr>
        </p:nvSpPr>
        <p:spPr/>
        <p:txBody>
          <a:bodyPr/>
          <a:lstStyle/>
          <a:p>
            <a:r>
              <a:rPr lang="en-US" dirty="0"/>
              <a:t>Minds On</a:t>
            </a:r>
          </a:p>
        </p:txBody>
      </p:sp>
      <p:sp>
        <p:nvSpPr>
          <p:cNvPr id="3" name="Content Placeholder 2">
            <a:extLst>
              <a:ext uri="{FF2B5EF4-FFF2-40B4-BE49-F238E27FC236}">
                <a16:creationId xmlns:a16="http://schemas.microsoft.com/office/drawing/2014/main" id="{9F36C20C-4206-7C4A-9B78-23BECFA44C2F}"/>
              </a:ext>
            </a:extLst>
          </p:cNvPr>
          <p:cNvSpPr>
            <a:spLocks noGrp="1"/>
          </p:cNvSpPr>
          <p:nvPr>
            <p:ph idx="1"/>
          </p:nvPr>
        </p:nvSpPr>
        <p:spPr>
          <a:xfrm>
            <a:off x="539552" y="1556792"/>
            <a:ext cx="8147248" cy="4569371"/>
          </a:xfrm>
        </p:spPr>
        <p:txBody>
          <a:bodyPr/>
          <a:lstStyle/>
          <a:p>
            <a:pPr marL="0" indent="0">
              <a:buNone/>
            </a:pPr>
            <a:r>
              <a:rPr lang="en-US" b="1" dirty="0"/>
              <a:t>There are seven people at the party:</a:t>
            </a:r>
          </a:p>
          <a:p>
            <a:r>
              <a:rPr lang="en-US" dirty="0"/>
              <a:t>two grand-parents</a:t>
            </a:r>
          </a:p>
          <a:p>
            <a:r>
              <a:rPr lang="en-US" dirty="0"/>
              <a:t>two adults</a:t>
            </a:r>
          </a:p>
          <a:p>
            <a:r>
              <a:rPr lang="en-US" dirty="0"/>
              <a:t>one three-year-old</a:t>
            </a:r>
          </a:p>
          <a:p>
            <a:pPr>
              <a:spcAft>
                <a:spcPts val="1200"/>
              </a:spcAft>
            </a:pPr>
            <a:r>
              <a:rPr lang="en-US" dirty="0"/>
              <a:t>two teenagers</a:t>
            </a:r>
          </a:p>
          <a:p>
            <a:pPr marL="0" indent="0">
              <a:buNone/>
            </a:pPr>
            <a:r>
              <a:rPr lang="en-US" dirty="0"/>
              <a:t>How would you divide the cake so that everyone gets their fair share?</a:t>
            </a:r>
          </a:p>
        </p:txBody>
      </p:sp>
      <p:sp>
        <p:nvSpPr>
          <p:cNvPr id="4" name="Footer Placeholder 3">
            <a:extLst>
              <a:ext uri="{FF2B5EF4-FFF2-40B4-BE49-F238E27FC236}">
                <a16:creationId xmlns:a16="http://schemas.microsoft.com/office/drawing/2014/main" id="{C112F3E5-469A-AB4A-ABD8-A0403B620DBB}"/>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0C9FFB2F-8B97-1946-87FB-EF5E0D0369D5}"/>
              </a:ext>
            </a:extLst>
          </p:cNvPr>
          <p:cNvSpPr>
            <a:spLocks noGrp="1"/>
          </p:cNvSpPr>
          <p:nvPr>
            <p:ph type="sldNum" sz="quarter" idx="12"/>
          </p:nvPr>
        </p:nvSpPr>
        <p:spPr/>
        <p:txBody>
          <a:bodyPr/>
          <a:lstStyle/>
          <a:p>
            <a:fld id="{6EE9CC64-E1AB-452A-863F-96DDDA204470}" type="slidenum">
              <a:rPr lang="en-CA" smtClean="0"/>
              <a:pPr/>
              <a:t>3</a:t>
            </a:fld>
            <a:endParaRPr lang="en-CA" dirty="0"/>
          </a:p>
        </p:txBody>
      </p:sp>
    </p:spTree>
    <p:extLst>
      <p:ext uri="{BB962C8B-B14F-4D97-AF65-F5344CB8AC3E}">
        <p14:creationId xmlns:p14="http://schemas.microsoft.com/office/powerpoint/2010/main" val="91686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290-EC38-454F-AF03-8286F150891D}"/>
              </a:ext>
            </a:extLst>
          </p:cNvPr>
          <p:cNvSpPr>
            <a:spLocks noGrp="1"/>
          </p:cNvSpPr>
          <p:nvPr>
            <p:ph type="title"/>
          </p:nvPr>
        </p:nvSpPr>
        <p:spPr/>
        <p:txBody>
          <a:bodyPr/>
          <a:lstStyle/>
          <a:p>
            <a:r>
              <a:rPr lang="en-US" dirty="0"/>
              <a:t>Inquiry Question</a:t>
            </a:r>
          </a:p>
        </p:txBody>
      </p:sp>
      <p:sp>
        <p:nvSpPr>
          <p:cNvPr id="4" name="Footer Placeholder 3">
            <a:extLst>
              <a:ext uri="{FF2B5EF4-FFF2-40B4-BE49-F238E27FC236}">
                <a16:creationId xmlns:a16="http://schemas.microsoft.com/office/drawing/2014/main" id="{F35DD64C-A76C-384B-AD82-D94133871FCD}"/>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A42E3A64-DF8F-2E4F-B95C-D382C5B8A553}"/>
              </a:ext>
            </a:extLst>
          </p:cNvPr>
          <p:cNvSpPr>
            <a:spLocks noGrp="1"/>
          </p:cNvSpPr>
          <p:nvPr>
            <p:ph type="sldNum" sz="quarter" idx="12"/>
          </p:nvPr>
        </p:nvSpPr>
        <p:spPr/>
        <p:txBody>
          <a:bodyPr/>
          <a:lstStyle/>
          <a:p>
            <a:fld id="{6EE9CC64-E1AB-452A-863F-96DDDA204470}" type="slidenum">
              <a:rPr lang="en-CA" smtClean="0"/>
              <a:pPr/>
              <a:t>4</a:t>
            </a:fld>
            <a:endParaRPr lang="en-CA" dirty="0"/>
          </a:p>
        </p:txBody>
      </p:sp>
      <p:sp>
        <p:nvSpPr>
          <p:cNvPr id="6" name="Content Placeholder 2">
            <a:extLst>
              <a:ext uri="{FF2B5EF4-FFF2-40B4-BE49-F238E27FC236}">
                <a16:creationId xmlns:a16="http://schemas.microsoft.com/office/drawing/2014/main" id="{BA53C83D-B0D1-7443-BB8E-03CE5AB7E343}"/>
              </a:ext>
            </a:extLst>
          </p:cNvPr>
          <p:cNvSpPr txBox="1">
            <a:spLocks/>
          </p:cNvSpPr>
          <p:nvPr/>
        </p:nvSpPr>
        <p:spPr>
          <a:xfrm>
            <a:off x="457200" y="1235893"/>
            <a:ext cx="8229600" cy="35612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a:latin typeface="Arial" panose="020B0604020202020204" pitchFamily="34" charset="0"/>
                <a:cs typeface="Arial" panose="020B0604020202020204" pitchFamily="34" charset="0"/>
              </a:rPr>
              <a:t>What makes an electoral district fair?</a:t>
            </a:r>
            <a:endParaRPr lang="en-CA"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2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B6F3-5E38-B943-8700-D855B1A3DBA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9ACB0CA9-EB63-B848-986D-FFD3EB3E6937}"/>
              </a:ext>
            </a:extLst>
          </p:cNvPr>
          <p:cNvSpPr>
            <a:spLocks noGrp="1"/>
          </p:cNvSpPr>
          <p:nvPr>
            <p:ph idx="1"/>
          </p:nvPr>
        </p:nvSpPr>
        <p:spPr/>
        <p:txBody>
          <a:bodyPr/>
          <a:lstStyle/>
          <a:p>
            <a:pPr marL="0" indent="0">
              <a:buNone/>
            </a:pPr>
            <a:r>
              <a:rPr lang="en-US" b="1" dirty="0"/>
              <a:t>Did you know?</a:t>
            </a:r>
          </a:p>
          <a:p>
            <a:pPr marL="0" indent="0">
              <a:buNone/>
            </a:pPr>
            <a:r>
              <a:rPr lang="en-US" dirty="0"/>
              <a:t>Canada is divided </a:t>
            </a:r>
            <a:r>
              <a:rPr lang="en-US"/>
              <a:t>into 343 </a:t>
            </a:r>
            <a:r>
              <a:rPr lang="en-US" dirty="0"/>
              <a:t>electoral districts.</a:t>
            </a:r>
          </a:p>
          <a:p>
            <a:pPr marL="0" indent="0">
              <a:buNone/>
            </a:pPr>
            <a:r>
              <a:rPr lang="en-US" dirty="0"/>
              <a:t>In each district, voters elect one member of Parliament to represent everyone who lives there.</a:t>
            </a:r>
          </a:p>
          <a:p>
            <a:pPr marL="0" indent="0">
              <a:buNone/>
            </a:pPr>
            <a:r>
              <a:rPr lang="en-US" dirty="0"/>
              <a:t>To reflect changes in the Canadian population, </a:t>
            </a:r>
            <a:br>
              <a:rPr lang="en-US" dirty="0"/>
            </a:br>
            <a:r>
              <a:rPr lang="en-US" dirty="0"/>
              <a:t>the number of electoral districts is adjusted every 10 years.</a:t>
            </a:r>
          </a:p>
        </p:txBody>
      </p:sp>
      <p:sp>
        <p:nvSpPr>
          <p:cNvPr id="4" name="Footer Placeholder 3">
            <a:extLst>
              <a:ext uri="{FF2B5EF4-FFF2-40B4-BE49-F238E27FC236}">
                <a16:creationId xmlns:a16="http://schemas.microsoft.com/office/drawing/2014/main" id="{54D6E57A-C1D2-1944-B20E-3A36C664F31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396E4B90-150A-9048-B1FC-EAF1891717BF}"/>
              </a:ext>
            </a:extLst>
          </p:cNvPr>
          <p:cNvSpPr>
            <a:spLocks noGrp="1"/>
          </p:cNvSpPr>
          <p:nvPr>
            <p:ph type="sldNum" sz="quarter" idx="12"/>
          </p:nvPr>
        </p:nvSpPr>
        <p:spPr/>
        <p:txBody>
          <a:bodyPr/>
          <a:lstStyle/>
          <a:p>
            <a:fld id="{6EE9CC64-E1AB-452A-863F-96DDDA204470}" type="slidenum">
              <a:rPr lang="en-CA" smtClean="0"/>
              <a:pPr/>
              <a:t>5</a:t>
            </a:fld>
            <a:endParaRPr lang="en-CA" dirty="0"/>
          </a:p>
        </p:txBody>
      </p:sp>
    </p:spTree>
    <p:extLst>
      <p:ext uri="{BB962C8B-B14F-4D97-AF65-F5344CB8AC3E}">
        <p14:creationId xmlns:p14="http://schemas.microsoft.com/office/powerpoint/2010/main" val="82113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D3C0-D759-B145-992E-9B14EF03C5A6}"/>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BD172B28-54FA-0C40-9833-20410190833C}"/>
              </a:ext>
            </a:extLst>
          </p:cNvPr>
          <p:cNvSpPr>
            <a:spLocks noGrp="1"/>
          </p:cNvSpPr>
          <p:nvPr>
            <p:ph idx="1"/>
          </p:nvPr>
        </p:nvSpPr>
        <p:spPr>
          <a:xfrm>
            <a:off x="539552" y="1811957"/>
            <a:ext cx="8363272" cy="4314206"/>
          </a:xfrm>
        </p:spPr>
        <p:txBody>
          <a:bodyPr>
            <a:normAutofit/>
          </a:bodyPr>
          <a:lstStyle/>
          <a:p>
            <a:pPr marL="0" indent="0">
              <a:buNone/>
            </a:pPr>
            <a:r>
              <a:rPr lang="en-US" sz="2750" b="1" dirty="0"/>
              <a:t>When deciding on new boundaries, we consider:</a:t>
            </a:r>
          </a:p>
          <a:p>
            <a:r>
              <a:rPr lang="en-US" sz="2750" dirty="0"/>
              <a:t>the size of the population</a:t>
            </a:r>
          </a:p>
          <a:p>
            <a:r>
              <a:rPr lang="en-US" sz="2750" dirty="0"/>
              <a:t>geographic features</a:t>
            </a:r>
          </a:p>
          <a:p>
            <a:r>
              <a:rPr lang="en-US" sz="2750" dirty="0"/>
              <a:t>social factors such as culture and language</a:t>
            </a:r>
          </a:p>
        </p:txBody>
      </p:sp>
      <p:sp>
        <p:nvSpPr>
          <p:cNvPr id="4" name="Footer Placeholder 3">
            <a:extLst>
              <a:ext uri="{FF2B5EF4-FFF2-40B4-BE49-F238E27FC236}">
                <a16:creationId xmlns:a16="http://schemas.microsoft.com/office/drawing/2014/main" id="{8BAF6C28-CE29-0A4F-B26F-5FCBA6F0C3DD}"/>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86D8B58B-F92A-FD4D-AF20-E2319F1FE5C6}"/>
              </a:ext>
            </a:extLst>
          </p:cNvPr>
          <p:cNvSpPr>
            <a:spLocks noGrp="1"/>
          </p:cNvSpPr>
          <p:nvPr>
            <p:ph type="sldNum" sz="quarter" idx="12"/>
          </p:nvPr>
        </p:nvSpPr>
        <p:spPr/>
        <p:txBody>
          <a:bodyPr/>
          <a:lstStyle/>
          <a:p>
            <a:fld id="{6EE9CC64-E1AB-452A-863F-96DDDA204470}" type="slidenum">
              <a:rPr lang="en-CA" smtClean="0"/>
              <a:pPr/>
              <a:t>6</a:t>
            </a:fld>
            <a:endParaRPr lang="en-CA" dirty="0"/>
          </a:p>
        </p:txBody>
      </p:sp>
    </p:spTree>
    <p:extLst>
      <p:ext uri="{BB962C8B-B14F-4D97-AF65-F5344CB8AC3E}">
        <p14:creationId xmlns:p14="http://schemas.microsoft.com/office/powerpoint/2010/main" val="15117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B55A-B84F-B44E-A12C-2628F3711BFB}"/>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ABDF8F3-DCCA-9640-9301-618F7EBEDA09}"/>
              </a:ext>
            </a:extLst>
          </p:cNvPr>
          <p:cNvSpPr>
            <a:spLocks noGrp="1"/>
          </p:cNvSpPr>
          <p:nvPr>
            <p:ph idx="1"/>
          </p:nvPr>
        </p:nvSpPr>
        <p:spPr>
          <a:xfrm>
            <a:off x="539552" y="1196752"/>
            <a:ext cx="8147248" cy="4929411"/>
          </a:xfrm>
        </p:spPr>
        <p:txBody>
          <a:bodyPr/>
          <a:lstStyle/>
          <a:p>
            <a:pPr marL="0" indent="0">
              <a:buNone/>
            </a:pPr>
            <a:r>
              <a:rPr lang="en-US" b="1" dirty="0"/>
              <a:t>Getting Ready</a:t>
            </a:r>
          </a:p>
          <a:p>
            <a:pPr marL="0" indent="0">
              <a:buNone/>
            </a:pPr>
            <a:r>
              <a:rPr lang="en-US" dirty="0"/>
              <a:t>Your group will need:</a:t>
            </a:r>
          </a:p>
          <a:p>
            <a:pPr>
              <a:spcAft>
                <a:spcPts val="0"/>
              </a:spcAft>
            </a:pPr>
            <a:r>
              <a:rPr lang="en-US" dirty="0"/>
              <a:t>the master map</a:t>
            </a:r>
          </a:p>
          <a:p>
            <a:pPr>
              <a:spcAft>
                <a:spcPts val="0"/>
              </a:spcAft>
            </a:pPr>
            <a:r>
              <a:rPr lang="en-US" dirty="0"/>
              <a:t>three reference maps</a:t>
            </a:r>
          </a:p>
          <a:p>
            <a:pPr lvl="1"/>
            <a:r>
              <a:rPr lang="en-US" dirty="0"/>
              <a:t>language communities</a:t>
            </a:r>
          </a:p>
          <a:p>
            <a:pPr lvl="1"/>
            <a:r>
              <a:rPr lang="en-US" dirty="0"/>
              <a:t>shared history</a:t>
            </a:r>
          </a:p>
          <a:p>
            <a:pPr lvl="1">
              <a:spcAft>
                <a:spcPts val="600"/>
              </a:spcAft>
            </a:pPr>
            <a:r>
              <a:rPr lang="en-US" dirty="0"/>
              <a:t>population distribution</a:t>
            </a:r>
          </a:p>
          <a:p>
            <a:pPr>
              <a:spcAft>
                <a:spcPts val="0"/>
              </a:spcAft>
            </a:pPr>
            <a:r>
              <a:rPr lang="en-US" dirty="0"/>
              <a:t>info sheet for reference maps</a:t>
            </a:r>
          </a:p>
          <a:p>
            <a:pPr>
              <a:spcAft>
                <a:spcPts val="0"/>
              </a:spcAft>
            </a:pPr>
            <a:r>
              <a:rPr lang="en-US" dirty="0"/>
              <a:t>dry-erase markers</a:t>
            </a:r>
          </a:p>
        </p:txBody>
      </p:sp>
      <p:sp>
        <p:nvSpPr>
          <p:cNvPr id="4" name="Footer Placeholder 3">
            <a:extLst>
              <a:ext uri="{FF2B5EF4-FFF2-40B4-BE49-F238E27FC236}">
                <a16:creationId xmlns:a16="http://schemas.microsoft.com/office/drawing/2014/main" id="{6DCE73A1-3BDA-244C-92D3-2713D9BEF468}"/>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3E094B1E-D5CA-E842-9580-D50C5D95C8F6}"/>
              </a:ext>
            </a:extLst>
          </p:cNvPr>
          <p:cNvSpPr>
            <a:spLocks noGrp="1"/>
          </p:cNvSpPr>
          <p:nvPr>
            <p:ph type="sldNum" sz="quarter" idx="12"/>
          </p:nvPr>
        </p:nvSpPr>
        <p:spPr/>
        <p:txBody>
          <a:bodyPr/>
          <a:lstStyle/>
          <a:p>
            <a:fld id="{6EE9CC64-E1AB-452A-863F-96DDDA204470}" type="slidenum">
              <a:rPr lang="en-CA" smtClean="0"/>
              <a:pPr/>
              <a:t>7</a:t>
            </a:fld>
            <a:endParaRPr lang="en-CA" dirty="0"/>
          </a:p>
        </p:txBody>
      </p:sp>
      <p:pic>
        <p:nvPicPr>
          <p:cNvPr id="7" name="Picture 6">
            <a:extLst>
              <a:ext uri="{FF2B5EF4-FFF2-40B4-BE49-F238E27FC236}">
                <a16:creationId xmlns:a16="http://schemas.microsoft.com/office/drawing/2014/main" id="{D9992A7E-3284-BF4E-ACC9-968F65261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916832"/>
            <a:ext cx="3240201" cy="2520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37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42B8-5091-F34B-8A77-8968466630CD}"/>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0301C063-CE96-AA4D-A467-CE3855D50963}"/>
              </a:ext>
            </a:extLst>
          </p:cNvPr>
          <p:cNvSpPr>
            <a:spLocks noGrp="1"/>
          </p:cNvSpPr>
          <p:nvPr>
            <p:ph idx="1"/>
          </p:nvPr>
        </p:nvSpPr>
        <p:spPr/>
        <p:txBody>
          <a:bodyPr/>
          <a:lstStyle/>
          <a:p>
            <a:pPr marL="0" indent="0">
              <a:buNone/>
            </a:pPr>
            <a:r>
              <a:rPr lang="en-US" b="1" dirty="0"/>
              <a:t>Your task:</a:t>
            </a:r>
          </a:p>
          <a:p>
            <a:pPr marL="0" indent="0">
              <a:buNone/>
            </a:pPr>
            <a:r>
              <a:rPr lang="en-US" dirty="0"/>
              <a:t>Draw the electoral boundaries for an </a:t>
            </a:r>
            <a:br>
              <a:rPr lang="en-US" dirty="0"/>
            </a:br>
            <a:r>
              <a:rPr lang="en-US" dirty="0"/>
              <a:t>imaginary country.</a:t>
            </a:r>
          </a:p>
        </p:txBody>
      </p:sp>
      <p:sp>
        <p:nvSpPr>
          <p:cNvPr id="4" name="Footer Placeholder 3">
            <a:extLst>
              <a:ext uri="{FF2B5EF4-FFF2-40B4-BE49-F238E27FC236}">
                <a16:creationId xmlns:a16="http://schemas.microsoft.com/office/drawing/2014/main" id="{D3746EF5-787D-0843-B82A-386EB9543A6F}"/>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52E0969F-9F97-834E-B74E-375B2CC83F63}"/>
              </a:ext>
            </a:extLst>
          </p:cNvPr>
          <p:cNvSpPr>
            <a:spLocks noGrp="1"/>
          </p:cNvSpPr>
          <p:nvPr>
            <p:ph type="sldNum" sz="quarter" idx="12"/>
          </p:nvPr>
        </p:nvSpPr>
        <p:spPr/>
        <p:txBody>
          <a:bodyPr/>
          <a:lstStyle/>
          <a:p>
            <a:fld id="{6EE9CC64-E1AB-452A-863F-96DDDA204470}" type="slidenum">
              <a:rPr lang="en-CA" smtClean="0"/>
              <a:pPr/>
              <a:t>8</a:t>
            </a:fld>
            <a:endParaRPr lang="en-CA" dirty="0"/>
          </a:p>
        </p:txBody>
      </p:sp>
    </p:spTree>
    <p:extLst>
      <p:ext uri="{BB962C8B-B14F-4D97-AF65-F5344CB8AC3E}">
        <p14:creationId xmlns:p14="http://schemas.microsoft.com/office/powerpoint/2010/main" val="242653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E740-CB62-3B4F-91DE-D374421617BF}"/>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07FB1E88-E458-8843-97B1-F87658DD1219}"/>
              </a:ext>
            </a:extLst>
          </p:cNvPr>
          <p:cNvSpPr>
            <a:spLocks noGrp="1"/>
          </p:cNvSpPr>
          <p:nvPr>
            <p:ph idx="1"/>
          </p:nvPr>
        </p:nvSpPr>
        <p:spPr>
          <a:xfrm>
            <a:off x="539552" y="996730"/>
            <a:ext cx="8147248" cy="5129433"/>
          </a:xfrm>
        </p:spPr>
        <p:txBody>
          <a:bodyPr/>
          <a:lstStyle/>
          <a:p>
            <a:pPr marL="0" indent="0">
              <a:buNone/>
            </a:pPr>
            <a:r>
              <a:rPr lang="en-US" dirty="0"/>
              <a:t>Start by naming your country.</a:t>
            </a:r>
          </a:p>
        </p:txBody>
      </p:sp>
      <p:sp>
        <p:nvSpPr>
          <p:cNvPr id="4" name="Footer Placeholder 3">
            <a:extLst>
              <a:ext uri="{FF2B5EF4-FFF2-40B4-BE49-F238E27FC236}">
                <a16:creationId xmlns:a16="http://schemas.microsoft.com/office/drawing/2014/main" id="{33ABA68D-DCDE-7442-BFB7-A4F711D795FC}"/>
              </a:ext>
            </a:extLst>
          </p:cNvPr>
          <p:cNvSpPr>
            <a:spLocks noGrp="1"/>
          </p:cNvSpPr>
          <p:nvPr>
            <p:ph type="ftr" sz="quarter" idx="11"/>
          </p:nvPr>
        </p:nvSpPr>
        <p:spPr/>
        <p:txBody>
          <a:bodyPr/>
          <a:lstStyle/>
          <a:p>
            <a:r>
              <a:rPr lang="en-CA"/>
              <a:t>Mapping Electoral Districts </a:t>
            </a:r>
            <a:endParaRPr lang="en-CA" dirty="0"/>
          </a:p>
        </p:txBody>
      </p:sp>
      <p:sp>
        <p:nvSpPr>
          <p:cNvPr id="5" name="Slide Number Placeholder 4">
            <a:extLst>
              <a:ext uri="{FF2B5EF4-FFF2-40B4-BE49-F238E27FC236}">
                <a16:creationId xmlns:a16="http://schemas.microsoft.com/office/drawing/2014/main" id="{97DD9808-31B0-684D-9275-43BDDC423D51}"/>
              </a:ext>
            </a:extLst>
          </p:cNvPr>
          <p:cNvSpPr>
            <a:spLocks noGrp="1"/>
          </p:cNvSpPr>
          <p:nvPr>
            <p:ph type="sldNum" sz="quarter" idx="12"/>
          </p:nvPr>
        </p:nvSpPr>
        <p:spPr/>
        <p:txBody>
          <a:bodyPr/>
          <a:lstStyle/>
          <a:p>
            <a:fld id="{6EE9CC64-E1AB-452A-863F-96DDDA204470}" type="slidenum">
              <a:rPr lang="en-CA" smtClean="0"/>
              <a:pPr/>
              <a:t>9</a:t>
            </a:fld>
            <a:endParaRPr lang="en-CA" dirty="0"/>
          </a:p>
        </p:txBody>
      </p:sp>
      <p:pic>
        <p:nvPicPr>
          <p:cNvPr id="6" name="Picture 5">
            <a:extLst>
              <a:ext uri="{FF2B5EF4-FFF2-40B4-BE49-F238E27FC236}">
                <a16:creationId xmlns:a16="http://schemas.microsoft.com/office/drawing/2014/main" id="{69C1AFE4-CB3D-8348-99C4-2944E47C5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872" y="1772816"/>
            <a:ext cx="5256584" cy="4088454"/>
          </a:xfrm>
          <a:prstGeom prst="rect">
            <a:avLst/>
          </a:prstGeom>
          <a:ln>
            <a:noFill/>
          </a:ln>
          <a:effectLst>
            <a:outerShdw blurRad="292100" dist="139700" dir="2700000" algn="tl" rotWithShape="0">
              <a:srgbClr val="333333">
                <a:alpha val="65000"/>
              </a:srgbClr>
            </a:outerShdw>
          </a:effectLst>
        </p:spPr>
      </p:pic>
      <p:sp>
        <p:nvSpPr>
          <p:cNvPr id="7" name="Right Arrow 6">
            <a:extLst>
              <a:ext uri="{FF2B5EF4-FFF2-40B4-BE49-F238E27FC236}">
                <a16:creationId xmlns:a16="http://schemas.microsoft.com/office/drawing/2014/main" id="{B28A3E4B-9309-CA4D-AEF6-DA41A08C8CB7}"/>
              </a:ext>
            </a:extLst>
          </p:cNvPr>
          <p:cNvSpPr/>
          <p:nvPr/>
        </p:nvSpPr>
        <p:spPr>
          <a:xfrm rot="10800000">
            <a:off x="6588224" y="3457003"/>
            <a:ext cx="2555776" cy="360040"/>
          </a:xfrm>
          <a:prstGeom prst="rightArrow">
            <a:avLst/>
          </a:prstGeom>
          <a:solidFill>
            <a:srgbClr val="AC2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6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569</Words>
  <Application>Microsoft Office PowerPoint</Application>
  <PresentationFormat>On-screen Show (4:3)</PresentationFormat>
  <Paragraphs>107</Paragraphs>
  <Slides>16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Minds On</vt:lpstr>
      <vt:lpstr>Minds On</vt:lpstr>
      <vt:lpstr>Inquiry Question</vt:lpstr>
      <vt:lpstr>Activity</vt:lpstr>
      <vt:lpstr>Activity</vt:lpstr>
      <vt:lpstr>Activity</vt:lpstr>
      <vt:lpstr>Activity</vt:lpstr>
      <vt:lpstr>Activity</vt:lpstr>
      <vt:lpstr>Activity</vt:lpstr>
      <vt:lpstr>Activity</vt:lpstr>
      <vt:lpstr>Consolidation</vt:lpstr>
      <vt:lpstr>Consolidation</vt:lpstr>
      <vt:lpstr>Consolidation</vt:lpstr>
      <vt:lpstr>Inquiry Question</vt:lpstr>
      <vt:lpstr>Consolidation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Latulippe, Geneviève</cp:lastModifiedBy>
  <cp:revision>168</cp:revision>
  <cp:lastPrinted>2018-11-20T16:25:36Z</cp:lastPrinted>
  <dcterms:created xsi:type="dcterms:W3CDTF">2018-11-13T16:40:11Z</dcterms:created>
  <dcterms:modified xsi:type="dcterms:W3CDTF">2025-02-25T21:02:21Z</dcterms:modified>
</cp:coreProperties>
</file>