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76" r:id="rId4"/>
    <p:sldId id="29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95483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D3"/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0068" autoAdjust="0"/>
  </p:normalViewPr>
  <p:slideViewPr>
    <p:cSldViewPr>
      <p:cViewPr varScale="1">
        <p:scale>
          <a:sx n="28" d="100"/>
          <a:sy n="28" d="100"/>
        </p:scale>
        <p:origin x="735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74D4-B6C5-4EE8-8BF9-8C2CB55638B6}" type="datetimeFigureOut">
              <a:rPr lang="en-CA"/>
              <a:pPr>
                <a:defRPr/>
              </a:pPr>
              <a:t>2025-10-16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64188" cy="4156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260C9E-6C8B-4E3F-BF8B-C20D2A64C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FA78-65CC-42AE-A9C7-49924643D0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25DA63-FB46-BB4D-8D22-ABA4B6C9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C11F9E-5D0A-124D-A60A-EE1730E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9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2AC6-A5DC-9C47-B7DE-A5164442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D294-ECC1-A741-9F47-7DA8AE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BA3439-0CFE-4F46-98A7-43623386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426E72-F913-4146-8EAC-6218B3EFD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1hS5s2uG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lLlo0PuB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78B51-507A-7D4D-8BFC-E0E956645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01" y="1157589"/>
            <a:ext cx="3973147" cy="3973147"/>
          </a:xfrm>
          <a:prstGeom prst="rect">
            <a:avLst/>
          </a:prstGeom>
        </p:spPr>
      </p:pic>
      <p:pic>
        <p:nvPicPr>
          <p:cNvPr id="307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042025"/>
            <a:ext cx="1443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6"/>
          <p:cNvSpPr txBox="1">
            <a:spLocks noChangeArrowheads="1"/>
          </p:cNvSpPr>
          <p:nvPr/>
        </p:nvSpPr>
        <p:spPr bwMode="auto">
          <a:xfrm>
            <a:off x="2046498" y="2443970"/>
            <a:ext cx="505100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5060"/>
              </a:lnSpc>
              <a:spcBef>
                <a:spcPct val="0"/>
              </a:spcBef>
              <a:buFontTx/>
              <a:buNone/>
            </a:pP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Quelle</a:t>
            </a:r>
            <a:b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CA" alt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élection</a:t>
            </a: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1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Peut-on voter si...?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500F7-7B30-9846-B585-B593C8820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9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57C57-9FDD-924D-8050-5459DAB41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ADCF75-3B9F-C444-B9FE-8084902B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29252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12F07C-D5DB-3D4A-AEEB-FF05C2383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5834">
            <a:off x="5215983" y="4384067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6E456-D40E-034C-AEC3-53798FF5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35076">
            <a:off x="5935191" y="3475973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40225-01AA-024D-9576-F6E88C3A9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916">
            <a:off x="4992438" y="2481225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2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Quel palier de gouvernement?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AA7FC6-755D-1049-9E02-EBBCC2E26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4203A4F-B8C3-2E4E-BCE4-871FD726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0430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3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Où suis-je?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6C656-D2E8-434B-82EF-46FC1F987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8" cy="359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253D2-4D23-3041-9241-352300AD7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8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CC3432-3434-FF47-A417-E9D29358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30316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Premier tour – 10 minutes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1252E7-1A10-4048-B10B-690524A37E42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68EC21-A1EA-5B48-901A-10EB8F14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F17AF16-D406-A04E-BD7E-72FFCDA9468C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907AC2-C9D4-414C-90FE-EE58AA1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3933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Deuxième tour – 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B1309-CB69-EC46-B62F-4373F29B5163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5E49DA-6A17-144E-9BFD-DE1C27B5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0F63AA-23A1-0449-BD50-3F709BA16CAE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C1E5169-32CC-F542-AF4A-5247EC09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56177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Troisième tour – 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E635E-31A4-874A-A086-357BDFA1A860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185BF5-4229-B344-911A-56ED1841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21B571-43C0-8E4B-B5A9-5A281C85ED84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07FBDF5-AC7F-8742-823F-A5793A88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03580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Consolidation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Finissez de remplir la fiche de réflexion.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Laquelle de vos réflexions a été la plus utile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pour répondre aux questions clés?</a:t>
            </a:r>
          </a:p>
          <a:p>
            <a:pPr lvl="0">
              <a:buClr>
                <a:schemeClr val="tx1"/>
              </a:buClr>
            </a:pP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types d’élections y </a:t>
            </a:r>
            <a:r>
              <a:rPr lang="fr-CA" sz="2550" b="1" dirty="0" err="1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a-t-il</a:t>
            </a: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Canada? </a:t>
            </a:r>
          </a:p>
          <a:p>
            <a:pPr lvl="0">
              <a:spcAft>
                <a:spcPts val="1200"/>
              </a:spcAft>
              <a:buClr>
                <a:schemeClr val="tx1"/>
              </a:buClr>
            </a:pP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puis-je participer au processus électoral?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Échangez vos idées en équipe de deux ou en petit groupe. Expliquez vos choix par écrit.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3A1829-EBBF-4441-B104-8407F5F4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4823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38E8AB-A01B-8A41-B1B0-7420998B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dirty="0"/>
          </a:p>
          <a:p>
            <a:pPr marL="0" indent="0" algn="ctr" eaLnBrk="1" hangingPunct="1">
              <a:lnSpc>
                <a:spcPts val="3720"/>
              </a:lnSpc>
              <a:spcAft>
                <a:spcPts val="1200"/>
              </a:spcAft>
              <a:buNone/>
            </a:pP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Quels types d’élections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fr-CA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a-t-il</a:t>
            </a: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 au Canada?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Comment puis-je participer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au processus électoral?</a:t>
            </a:r>
            <a:endParaRPr lang="en-CA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Questions d’enquête</a:t>
            </a:r>
            <a:endParaRPr lang="en-CA" altLang="en-US" sz="2400" b="1" strike="sngStrike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7B8067-1E23-7047-8380-F86B4000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4676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Élément déclencheur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Pensez à un moment où vous avez dû travailler en équipe, à l’école, à la maison ou dans votre communauté.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Avez-vous eu à répartir les tâches entre différentes personnes? 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Comment avez-vous décidé qui ferait quoi?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C0978B-7FA2-884C-A429-415847D2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003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Élément déclencheur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Selon vous, comment la tâche de gouverner le Canada est-elle divisée?</a:t>
            </a:r>
            <a:endParaRPr lang="fr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19658A-71B9-664F-8B44-DD037A2D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4964-5F1B-2944-9704-398CA36FB262}"/>
              </a:ext>
            </a:extLst>
          </p:cNvPr>
          <p:cNvSpPr txBox="1"/>
          <p:nvPr/>
        </p:nvSpPr>
        <p:spPr>
          <a:xfrm>
            <a:off x="539750" y="2648553"/>
            <a:ext cx="2376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endParaRPr lang="fr-CA" sz="2700" dirty="0"/>
          </a:p>
          <a:p>
            <a:pPr marL="0" lvl="0" indent="0" algn="ctr">
              <a:buNone/>
            </a:pP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F6DCA-BB20-D54F-A704-10FBE435D5ED}"/>
              </a:ext>
            </a:extLst>
          </p:cNvPr>
          <p:cNvSpPr txBox="1"/>
          <p:nvPr/>
        </p:nvSpPr>
        <p:spPr>
          <a:xfrm>
            <a:off x="3383967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</a:t>
            </a:r>
            <a:b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territorial</a:t>
            </a:r>
            <a:endParaRPr lang="fr-CA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BD121-ECF2-D348-B567-ECB6C780B9C7}"/>
              </a:ext>
            </a:extLst>
          </p:cNvPr>
          <p:cNvSpPr txBox="1"/>
          <p:nvPr/>
        </p:nvSpPr>
        <p:spPr>
          <a:xfrm>
            <a:off x="6228184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</a:t>
            </a:r>
            <a:b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local</a:t>
            </a:r>
            <a:endParaRPr lang="fr-CA" sz="27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108F29-B36E-F049-9F77-DD4F34B04250}"/>
              </a:ext>
            </a:extLst>
          </p:cNvPr>
          <p:cNvCxnSpPr>
            <a:cxnSpLocks/>
          </p:cNvCxnSpPr>
          <p:nvPr/>
        </p:nvCxnSpPr>
        <p:spPr>
          <a:xfrm>
            <a:off x="3137808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A71933-6527-E347-A43E-017DD0B5A2B7}"/>
              </a:ext>
            </a:extLst>
          </p:cNvPr>
          <p:cNvCxnSpPr>
            <a:cxnSpLocks/>
          </p:cNvCxnSpPr>
          <p:nvPr/>
        </p:nvCxnSpPr>
        <p:spPr>
          <a:xfrm>
            <a:off x="6019800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Élément déclencheur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Regardez la vidéo </a:t>
            </a: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 trois paliers </a:t>
            </a:r>
            <a:b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 gouvernement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Quelles responsabilités sont mentionnées dans la vidéo?</a:t>
            </a:r>
            <a: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310743"/>
            <a:ext cx="5004048" cy="25665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7982A2-A230-4B40-922A-5D4E2780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67296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Élément déclencheur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Quelles responsabilités sont mentionnées dans la vidéo?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Discutez-en en équipe de deux, puis présentez 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vos idées à la classe.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B5AF9D-3F5D-EA49-A61D-786ED15D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2796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14705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Regardez la vidéo </a:t>
            </a: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 élections </a:t>
            </a:r>
            <a:b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à chaque palier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59" y="2841872"/>
            <a:ext cx="4870482" cy="253134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65EF014-FD4C-0E4A-AAD8-C94AC758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88347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Les élections à chaque palier</a:t>
            </a:r>
            <a:endParaRPr lang="en-CA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Discutez en équipe de deux :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d’une chose que vous venez d’apprendre;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d’une question que vous vous posez.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2709C98-752B-9A42-B361-85943FE5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0455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5184378" cy="25922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Votre tâche 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En équipe, réalisez les activités des trois stations d’apprentissage, et remplissez individuellement la </a:t>
            </a:r>
            <a:r>
              <a:rPr lang="fr-CA" sz="2600" b="1" dirty="0">
                <a:latin typeface="Arial" panose="020B0604020202020204" pitchFamily="34" charset="0"/>
                <a:cs typeface="Arial" panose="020B0604020202020204" pitchFamily="34" charset="0"/>
              </a:rPr>
              <a:t>fiche de réflexion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ED1CD-77CE-AE4C-B0C1-BF5AEED22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81131" y="1609740"/>
            <a:ext cx="2088231" cy="270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69A2D6-18EC-8349-9237-89423EF53543}"/>
              </a:ext>
            </a:extLst>
          </p:cNvPr>
          <p:cNvSpPr txBox="1"/>
          <p:nvPr/>
        </p:nvSpPr>
        <p:spPr>
          <a:xfrm>
            <a:off x="539750" y="4077072"/>
            <a:ext cx="75232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Vous aurez besoin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 la fiche de réflexion;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d’un crayon ou d’un stylo.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83328C-D0CA-6041-9716-1F00B679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02131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2019-04-25T15:14:17Z</dcterms:created>
  <dcterms:modified xsi:type="dcterms:W3CDTF">2025-10-16T13:58:06Z</dcterms:modified>
</cp:coreProperties>
</file>